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 id="2147483683" r:id="rId3"/>
  </p:sldMasterIdLst>
  <p:notesMasterIdLst>
    <p:notesMasterId r:id="rId3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89" r:id="rId25"/>
    <p:sldId id="288" r:id="rId26"/>
    <p:sldId id="277" r:id="rId27"/>
    <p:sldId id="285" r:id="rId28"/>
    <p:sldId id="281" r:id="rId29"/>
    <p:sldId id="282" r:id="rId30"/>
    <p:sldId id="283" r:id="rId31"/>
    <p:sldId id="284" r:id="rId32"/>
  </p:sldIdLst>
  <p:sldSz cx="9144000" cy="5143500" type="screen16x9"/>
  <p:notesSz cx="6858000" cy="9144000"/>
  <p:embeddedFontLst>
    <p:embeddedFont>
      <p:font typeface="Dosis" pitchFamily="2" charset="77"/>
      <p:regular r:id="rId34"/>
      <p:bold r:id="rId35"/>
    </p:embeddedFont>
    <p:embeddedFont>
      <p:font typeface="Roboto" panose="02000000000000000000" pitchFamily="2" charset="0"/>
      <p:regular r:id="rId36"/>
      <p:bold r:id="rId37"/>
      <p:italic r:id="rId38"/>
      <p:boldItalic r:id="rId39"/>
    </p:embeddedFont>
    <p:embeddedFont>
      <p:font typeface="Roboto Black" panose="02000000000000000000" pitchFamily="2" charset="0"/>
      <p:bold r:id="rId40"/>
      <p:italic r:id="rId41"/>
      <p:boldItalic r:id="rId42"/>
    </p:embeddedFont>
    <p:embeddedFont>
      <p:font typeface="Roboto Thin" panose="02000000000000000000" pitchFamily="2"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2" roundtripDataSignature="AMtx7mgys5h33RZ+iN+5LResKBPjbsiMG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94"/>
  </p:normalViewPr>
  <p:slideViewPr>
    <p:cSldViewPr snapToGrid="0">
      <p:cViewPr varScale="1">
        <p:scale>
          <a:sx n="161" d="100"/>
          <a:sy n="161" d="100"/>
        </p:scale>
        <p:origin x="34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6.fntdata"/><Relationship Id="rId21" Type="http://schemas.openxmlformats.org/officeDocument/2006/relationships/slide" Target="slides/slide18.xml"/><Relationship Id="rId34" Type="http://schemas.openxmlformats.org/officeDocument/2006/relationships/font" Target="fonts/font1.fntdata"/><Relationship Id="rId42" Type="http://schemas.openxmlformats.org/officeDocument/2006/relationships/font" Target="fonts/font9.fntdata"/><Relationship Id="rId55"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font" Target="fonts/font3.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font" Target="fonts/font11.fntdata"/><Relationship Id="rId52" Type="http://customschemas.google.com/relationships/presentationmetadata" Target="meta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font" Target="fonts/font2.fntdata"/><Relationship Id="rId43" Type="http://schemas.openxmlformats.org/officeDocument/2006/relationships/font" Target="fonts/font10.fntdata"/><Relationship Id="rId56"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7.xml"/><Relationship Id="rId41" Type="http://schemas.openxmlformats.org/officeDocument/2006/relationships/font" Target="fonts/font8.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s>
</file>

<file path=ppt/media/image1.png>
</file>

<file path=ppt/media/image12.png>
</file>

<file path=ppt/media/image14.png>
</file>

<file path=ppt/media/image15.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0" name="Google Shape;29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6477b5d99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2" name="Google Shape;342;g16477b5d99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6477b5d995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9" name="Google Shape;349;g16477b5d995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6477b5d99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6" name="Google Shape;356;g16477b5d995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16477b5d99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1" name="Google Shape;361;g16477b5d995_0_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16477b5d995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8" name="Google Shape;368;g16477b5d995_0_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16477b5d995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 name="Google Shape;375;g16477b5d995_0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6477b5d995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2" name="Google Shape;382;g16477b5d995_0_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64b0e242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9" name="Google Shape;389;g164b0e242a0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164b0e242a0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6" name="Google Shape;396;g164b0e242a0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64b0e242a0_0_1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3" name="Google Shape;403;g164b0e242a0_0_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164b0e242a0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8" name="Google Shape;408;g164b0e242a0_0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64b0e242a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5" name="Google Shape;415;g164b0e242a0_0_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64b0e242a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5" name="Google Shape;415;g164b0e242a0_0_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492308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64b0e242a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5" name="Google Shape;415;g164b0e242a0_0_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4231262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64b0e242a0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2" name="Google Shape;422;g164b0e242a0_0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64b0e242a0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2" name="Google Shape;422;g164b0e242a0_0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674118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41d51219fe_0_3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3" name="Google Shape;453;g141d51219fe_0_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16477b5d995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8" name="Google Shape;458;g16477b5d995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141d51219f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4" name="Google Shape;464;g141d51219fe_0_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141d51219fe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0" name="Google Shape;470;g141d51219fe_0_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1" name="Google Shape;30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 name="Google Shape;30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6442254192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2" name="Google Shape;312;g16442254192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644225419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7" name="Google Shape;317;g16442254192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6442254192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3" name="Google Shape;323;g16442254192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16442254192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Google Shape;328;g16442254192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644225419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5" name="Google Shape;335;g16442254192_0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Google Shape;10;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Font typeface="Roboto"/>
              <a:buNone/>
              <a:defRPr>
                <a:latin typeface="Roboto"/>
                <a:ea typeface="Roboto"/>
                <a:cs typeface="Roboto"/>
                <a:sym typeface="Roboto"/>
              </a:defRPr>
            </a:lvl1pPr>
            <a:lvl2pPr lvl="1" algn="l">
              <a:lnSpc>
                <a:spcPct val="100000"/>
              </a:lnSpc>
              <a:spcBef>
                <a:spcPts val="0"/>
              </a:spcBef>
              <a:spcAft>
                <a:spcPts val="0"/>
              </a:spcAft>
              <a:buSzPts val="2800"/>
              <a:buFont typeface="Roboto"/>
              <a:buNone/>
              <a:defRPr>
                <a:latin typeface="Roboto"/>
                <a:ea typeface="Roboto"/>
                <a:cs typeface="Roboto"/>
                <a:sym typeface="Roboto"/>
              </a:defRPr>
            </a:lvl2pPr>
            <a:lvl3pPr lvl="2" algn="l">
              <a:lnSpc>
                <a:spcPct val="100000"/>
              </a:lnSpc>
              <a:spcBef>
                <a:spcPts val="0"/>
              </a:spcBef>
              <a:spcAft>
                <a:spcPts val="0"/>
              </a:spcAft>
              <a:buSzPts val="2800"/>
              <a:buFont typeface="Roboto"/>
              <a:buNone/>
              <a:defRPr>
                <a:latin typeface="Roboto"/>
                <a:ea typeface="Roboto"/>
                <a:cs typeface="Roboto"/>
                <a:sym typeface="Roboto"/>
              </a:defRPr>
            </a:lvl3pPr>
            <a:lvl4pPr lvl="3" algn="l">
              <a:lnSpc>
                <a:spcPct val="100000"/>
              </a:lnSpc>
              <a:spcBef>
                <a:spcPts val="0"/>
              </a:spcBef>
              <a:spcAft>
                <a:spcPts val="0"/>
              </a:spcAft>
              <a:buSzPts val="2800"/>
              <a:buFont typeface="Roboto"/>
              <a:buNone/>
              <a:defRPr>
                <a:latin typeface="Roboto"/>
                <a:ea typeface="Roboto"/>
                <a:cs typeface="Roboto"/>
                <a:sym typeface="Roboto"/>
              </a:defRPr>
            </a:lvl4pPr>
            <a:lvl5pPr lvl="4" algn="l">
              <a:lnSpc>
                <a:spcPct val="100000"/>
              </a:lnSpc>
              <a:spcBef>
                <a:spcPts val="0"/>
              </a:spcBef>
              <a:spcAft>
                <a:spcPts val="0"/>
              </a:spcAft>
              <a:buSzPts val="2800"/>
              <a:buFont typeface="Roboto"/>
              <a:buNone/>
              <a:defRPr>
                <a:latin typeface="Roboto"/>
                <a:ea typeface="Roboto"/>
                <a:cs typeface="Roboto"/>
                <a:sym typeface="Roboto"/>
              </a:defRPr>
            </a:lvl5pPr>
            <a:lvl6pPr lvl="5" algn="l">
              <a:lnSpc>
                <a:spcPct val="100000"/>
              </a:lnSpc>
              <a:spcBef>
                <a:spcPts val="0"/>
              </a:spcBef>
              <a:spcAft>
                <a:spcPts val="0"/>
              </a:spcAft>
              <a:buSzPts val="2800"/>
              <a:buFont typeface="Roboto"/>
              <a:buNone/>
              <a:defRPr>
                <a:latin typeface="Roboto"/>
                <a:ea typeface="Roboto"/>
                <a:cs typeface="Roboto"/>
                <a:sym typeface="Roboto"/>
              </a:defRPr>
            </a:lvl6pPr>
            <a:lvl7pPr lvl="6" algn="l">
              <a:lnSpc>
                <a:spcPct val="100000"/>
              </a:lnSpc>
              <a:spcBef>
                <a:spcPts val="0"/>
              </a:spcBef>
              <a:spcAft>
                <a:spcPts val="0"/>
              </a:spcAft>
              <a:buSzPts val="2800"/>
              <a:buFont typeface="Roboto"/>
              <a:buNone/>
              <a:defRPr>
                <a:latin typeface="Roboto"/>
                <a:ea typeface="Roboto"/>
                <a:cs typeface="Roboto"/>
                <a:sym typeface="Roboto"/>
              </a:defRPr>
            </a:lvl7pPr>
            <a:lvl8pPr lvl="7" algn="l">
              <a:lnSpc>
                <a:spcPct val="100000"/>
              </a:lnSpc>
              <a:spcBef>
                <a:spcPts val="0"/>
              </a:spcBef>
              <a:spcAft>
                <a:spcPts val="0"/>
              </a:spcAft>
              <a:buSzPts val="2800"/>
              <a:buFont typeface="Roboto"/>
              <a:buNone/>
              <a:defRPr>
                <a:latin typeface="Roboto"/>
                <a:ea typeface="Roboto"/>
                <a:cs typeface="Roboto"/>
                <a:sym typeface="Roboto"/>
              </a:defRPr>
            </a:lvl8pPr>
            <a:lvl9pPr lvl="8" algn="l">
              <a:lnSpc>
                <a:spcPct val="100000"/>
              </a:lnSpc>
              <a:spcBef>
                <a:spcPts val="0"/>
              </a:spcBef>
              <a:spcAft>
                <a:spcPts val="0"/>
              </a:spcAft>
              <a:buSzPts val="2800"/>
              <a:buFont typeface="Roboto"/>
              <a:buNone/>
              <a:defRPr>
                <a:latin typeface="Roboto"/>
                <a:ea typeface="Roboto"/>
                <a:cs typeface="Roboto"/>
                <a:sym typeface="Roboto"/>
              </a:defRPr>
            </a:lvl9pPr>
          </a:lstStyle>
          <a:p>
            <a:endParaRPr/>
          </a:p>
        </p:txBody>
      </p:sp>
      <p:sp>
        <p:nvSpPr>
          <p:cNvPr id="11" name="Google Shape;11;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Font typeface="Roboto"/>
              <a:buChar char="●"/>
              <a:defRPr>
                <a:latin typeface="Roboto"/>
                <a:ea typeface="Roboto"/>
                <a:cs typeface="Roboto"/>
                <a:sym typeface="Roboto"/>
              </a:defRPr>
            </a:lvl1pPr>
            <a:lvl2pPr marL="914400" lvl="1" indent="-317500" algn="l">
              <a:lnSpc>
                <a:spcPct val="115000"/>
              </a:lnSpc>
              <a:spcBef>
                <a:spcPts val="1600"/>
              </a:spcBef>
              <a:spcAft>
                <a:spcPts val="0"/>
              </a:spcAft>
              <a:buSzPts val="1400"/>
              <a:buFont typeface="Roboto"/>
              <a:buChar char="○"/>
              <a:defRPr>
                <a:latin typeface="Roboto"/>
                <a:ea typeface="Roboto"/>
                <a:cs typeface="Roboto"/>
                <a:sym typeface="Roboto"/>
              </a:defRPr>
            </a:lvl2pPr>
            <a:lvl3pPr marL="1371600" lvl="2" indent="-317500" algn="l">
              <a:lnSpc>
                <a:spcPct val="115000"/>
              </a:lnSpc>
              <a:spcBef>
                <a:spcPts val="1600"/>
              </a:spcBef>
              <a:spcAft>
                <a:spcPts val="0"/>
              </a:spcAft>
              <a:buSzPts val="1400"/>
              <a:buFont typeface="Roboto"/>
              <a:buChar char="■"/>
              <a:defRPr>
                <a:latin typeface="Roboto"/>
                <a:ea typeface="Roboto"/>
                <a:cs typeface="Roboto"/>
                <a:sym typeface="Roboto"/>
              </a:defRPr>
            </a:lvl3pPr>
            <a:lvl4pPr marL="1828800" lvl="3" indent="-317500" algn="l">
              <a:lnSpc>
                <a:spcPct val="115000"/>
              </a:lnSpc>
              <a:spcBef>
                <a:spcPts val="1600"/>
              </a:spcBef>
              <a:spcAft>
                <a:spcPts val="0"/>
              </a:spcAft>
              <a:buSzPts val="1400"/>
              <a:buFont typeface="Roboto"/>
              <a:buChar char="●"/>
              <a:defRPr>
                <a:latin typeface="Roboto"/>
                <a:ea typeface="Roboto"/>
                <a:cs typeface="Roboto"/>
                <a:sym typeface="Roboto"/>
              </a:defRPr>
            </a:lvl4pPr>
            <a:lvl5pPr marL="2286000" lvl="4" indent="-317500" algn="l">
              <a:lnSpc>
                <a:spcPct val="115000"/>
              </a:lnSpc>
              <a:spcBef>
                <a:spcPts val="1600"/>
              </a:spcBef>
              <a:spcAft>
                <a:spcPts val="0"/>
              </a:spcAft>
              <a:buSzPts val="1400"/>
              <a:buFont typeface="Roboto"/>
              <a:buChar char="○"/>
              <a:defRPr>
                <a:latin typeface="Roboto"/>
                <a:ea typeface="Roboto"/>
                <a:cs typeface="Roboto"/>
                <a:sym typeface="Roboto"/>
              </a:defRPr>
            </a:lvl5pPr>
            <a:lvl6pPr marL="2743200" lvl="5" indent="-317500" algn="l">
              <a:lnSpc>
                <a:spcPct val="115000"/>
              </a:lnSpc>
              <a:spcBef>
                <a:spcPts val="1600"/>
              </a:spcBef>
              <a:spcAft>
                <a:spcPts val="0"/>
              </a:spcAft>
              <a:buSzPts val="1400"/>
              <a:buFont typeface="Roboto"/>
              <a:buChar char="■"/>
              <a:defRPr>
                <a:latin typeface="Roboto"/>
                <a:ea typeface="Roboto"/>
                <a:cs typeface="Roboto"/>
                <a:sym typeface="Roboto"/>
              </a:defRPr>
            </a:lvl6pPr>
            <a:lvl7pPr marL="3200400" lvl="6" indent="-317500" algn="l">
              <a:lnSpc>
                <a:spcPct val="115000"/>
              </a:lnSpc>
              <a:spcBef>
                <a:spcPts val="1600"/>
              </a:spcBef>
              <a:spcAft>
                <a:spcPts val="0"/>
              </a:spcAft>
              <a:buSzPts val="1400"/>
              <a:buFont typeface="Roboto"/>
              <a:buChar char="●"/>
              <a:defRPr>
                <a:latin typeface="Roboto"/>
                <a:ea typeface="Roboto"/>
                <a:cs typeface="Roboto"/>
                <a:sym typeface="Roboto"/>
              </a:defRPr>
            </a:lvl7pPr>
            <a:lvl8pPr marL="3657600" lvl="7" indent="-317500" algn="l">
              <a:lnSpc>
                <a:spcPct val="115000"/>
              </a:lnSpc>
              <a:spcBef>
                <a:spcPts val="1600"/>
              </a:spcBef>
              <a:spcAft>
                <a:spcPts val="0"/>
              </a:spcAft>
              <a:buSzPts val="1400"/>
              <a:buFont typeface="Roboto"/>
              <a:buChar char="○"/>
              <a:defRPr>
                <a:latin typeface="Roboto"/>
                <a:ea typeface="Roboto"/>
                <a:cs typeface="Roboto"/>
                <a:sym typeface="Roboto"/>
              </a:defRPr>
            </a:lvl8pPr>
            <a:lvl9pPr marL="4114800" lvl="8" indent="-317500" algn="l">
              <a:lnSpc>
                <a:spcPct val="115000"/>
              </a:lnSpc>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12" name="Google Shape;12;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5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5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47" name="Google Shape;47;p5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5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4"/>
        <p:cNvGrpSpPr/>
        <p:nvPr/>
      </p:nvGrpSpPr>
      <p:grpSpPr>
        <a:xfrm>
          <a:off x="0" y="0"/>
          <a:ext cx="0" cy="0"/>
          <a:chOff x="0" y="0"/>
          <a:chExt cx="0" cy="0"/>
        </a:xfrm>
      </p:grpSpPr>
      <p:sp>
        <p:nvSpPr>
          <p:cNvPr id="55" name="Google Shape;55;p24"/>
          <p:cNvSpPr/>
          <p:nvPr/>
        </p:nvSpPr>
        <p:spPr>
          <a:xfrm>
            <a:off x="469021" y="1983100"/>
            <a:ext cx="8210374" cy="78467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TITLE GOES HERE</a:t>
            </a:r>
            <a:endParaRPr sz="1000" b="0" i="0" u="none" strike="noStrike" cap="none">
              <a:solidFill>
                <a:schemeClr val="lt1"/>
              </a:solidFill>
              <a:latin typeface="Dosis"/>
              <a:ea typeface="Dosis"/>
              <a:cs typeface="Dosis"/>
              <a:sym typeface="Dosis"/>
            </a:endParaRPr>
          </a:p>
        </p:txBody>
      </p:sp>
      <p:sp>
        <p:nvSpPr>
          <p:cNvPr id="56" name="Google Shape;56;p24"/>
          <p:cNvSpPr/>
          <p:nvPr/>
        </p:nvSpPr>
        <p:spPr>
          <a:xfrm>
            <a:off x="469011" y="2814675"/>
            <a:ext cx="8210374" cy="51459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
        <p:nvSpPr>
          <p:cNvPr id="57" name="Google Shape;57;p24"/>
          <p:cNvSpPr/>
          <p:nvPr/>
        </p:nvSpPr>
        <p:spPr>
          <a:xfrm>
            <a:off x="469031" y="4578285"/>
            <a:ext cx="1792609" cy="19645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800"/>
              <a:buFont typeface="Arial"/>
              <a:buNone/>
            </a:pPr>
            <a:r>
              <a:rPr lang="en" sz="800" b="0" i="0" u="none" strike="noStrike" cap="none">
                <a:solidFill>
                  <a:srgbClr val="BCBEC0"/>
                </a:solidFill>
                <a:latin typeface="Dosis"/>
                <a:ea typeface="Dosis"/>
                <a:cs typeface="Dosis"/>
                <a:sym typeface="Dosis"/>
              </a:rPr>
              <a:t>New York  -  10th February, 2014</a:t>
            </a:r>
            <a:endParaRPr sz="800" b="0" i="0" u="none" strike="noStrike" cap="none">
              <a:solidFill>
                <a:srgbClr val="BCBEC0"/>
              </a:solidFill>
              <a:latin typeface="Dosis"/>
              <a:ea typeface="Dosis"/>
              <a:cs typeface="Dosis"/>
              <a:sym typeface="Dosis"/>
            </a:endParaRPr>
          </a:p>
        </p:txBody>
      </p:sp>
      <p:pic>
        <p:nvPicPr>
          <p:cNvPr id="58" name="Google Shape;58;p24"/>
          <p:cNvPicPr preferRelativeResize="0"/>
          <p:nvPr/>
        </p:nvPicPr>
        <p:blipFill rotWithShape="1">
          <a:blip r:embed="rId2">
            <a:alphaModFix/>
          </a:blip>
          <a:srcRect/>
          <a:stretch/>
        </p:blipFill>
        <p:spPr>
          <a:xfrm>
            <a:off x="469028" y="620299"/>
            <a:ext cx="1362880" cy="2866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9"/>
        <p:cNvGrpSpPr/>
        <p:nvPr/>
      </p:nvGrpSpPr>
      <p:grpSpPr>
        <a:xfrm>
          <a:off x="0" y="0"/>
          <a:ext cx="0" cy="0"/>
          <a:chOff x="0" y="0"/>
          <a:chExt cx="0" cy="0"/>
        </a:xfrm>
      </p:grpSpPr>
      <p:sp>
        <p:nvSpPr>
          <p:cNvPr id="60" name="Google Shape;60;p25"/>
          <p:cNvSpPr/>
          <p:nvPr/>
        </p:nvSpPr>
        <p:spPr>
          <a:xfrm>
            <a:off x="469000" y="2073325"/>
            <a:ext cx="7747596" cy="16605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1. Announcements</a:t>
            </a:r>
            <a:endParaRPr sz="1000" b="0" i="0" u="none" strike="noStrike" cap="none">
              <a:solidFill>
                <a:srgbClr val="000000"/>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2. Recruiting</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3. Product Updates</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4.  Weekly Metrics</a:t>
            </a:r>
            <a:endParaRPr sz="1800" b="0" i="0" u="none" strike="noStrike" cap="none">
              <a:solidFill>
                <a:srgbClr val="FFFFFF"/>
              </a:solidFill>
              <a:latin typeface="Dosis"/>
              <a:ea typeface="Dosis"/>
              <a:cs typeface="Dosis"/>
              <a:sym typeface="Dosis"/>
            </a:endParaRPr>
          </a:p>
        </p:txBody>
      </p:sp>
      <p:cxnSp>
        <p:nvCxnSpPr>
          <p:cNvPr id="61" name="Google Shape;61;p25"/>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2" name="Google Shape;62;p25"/>
          <p:cNvSpPr/>
          <p:nvPr/>
        </p:nvSpPr>
        <p:spPr>
          <a:xfrm>
            <a:off x="469011" y="519150"/>
            <a:ext cx="8210374" cy="51459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39D1B4"/>
                </a:solidFill>
                <a:latin typeface="Dosis"/>
                <a:ea typeface="Dosis"/>
                <a:cs typeface="Dosis"/>
                <a:sym typeface="Dosis"/>
              </a:rPr>
              <a:t>CONTENTS</a:t>
            </a:r>
            <a:endParaRPr sz="2400" b="0" i="0" u="none" strike="noStrike" cap="none">
              <a:solidFill>
                <a:srgbClr val="39D1B4"/>
              </a:solidFill>
              <a:latin typeface="Dosis"/>
              <a:ea typeface="Dosis"/>
              <a:cs typeface="Dosis"/>
              <a:sym typeface="Dosis"/>
            </a:endParaRPr>
          </a:p>
        </p:txBody>
      </p:sp>
      <p:cxnSp>
        <p:nvCxnSpPr>
          <p:cNvPr id="63" name="Google Shape;63;p25"/>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4"/>
        <p:cNvGrpSpPr/>
        <p:nvPr/>
      </p:nvGrpSpPr>
      <p:grpSpPr>
        <a:xfrm>
          <a:off x="0" y="0"/>
          <a:ext cx="0" cy="0"/>
          <a:chOff x="0" y="0"/>
          <a:chExt cx="0" cy="0"/>
        </a:xfrm>
      </p:grpSpPr>
      <p:sp>
        <p:nvSpPr>
          <p:cNvPr id="65" name="Google Shape;65;p26"/>
          <p:cNvSpPr/>
          <p:nvPr/>
        </p:nvSpPr>
        <p:spPr>
          <a:xfrm>
            <a:off x="469021" y="1906900"/>
            <a:ext cx="8171820" cy="78467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MAIN SECTION TITLE</a:t>
            </a:r>
            <a:endParaRPr sz="1000" b="0" i="0" u="none" strike="noStrike" cap="none">
              <a:solidFill>
                <a:schemeClr val="lt1"/>
              </a:solidFill>
              <a:latin typeface="Dosis"/>
              <a:ea typeface="Dosis"/>
              <a:cs typeface="Dosis"/>
              <a:sym typeface="Dosis"/>
            </a:endParaRPr>
          </a:p>
        </p:txBody>
      </p:sp>
      <p:sp>
        <p:nvSpPr>
          <p:cNvPr id="66" name="Google Shape;66;p26"/>
          <p:cNvSpPr/>
          <p:nvPr/>
        </p:nvSpPr>
        <p:spPr>
          <a:xfrm>
            <a:off x="469011" y="2738475"/>
            <a:ext cx="8171820" cy="51459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204056"/>
                </a:solidFill>
                <a:latin typeface="Dosis"/>
                <a:ea typeface="Dosis"/>
                <a:cs typeface="Dosis"/>
                <a:sym typeface="Dosis"/>
              </a:rPr>
              <a:t>Subtitle goes here</a:t>
            </a:r>
            <a:endParaRPr sz="1000" b="0" i="0" u="none" strike="noStrike" cap="none">
              <a:solidFill>
                <a:srgbClr val="204056"/>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7"/>
        <p:cNvGrpSpPr/>
        <p:nvPr/>
      </p:nvGrpSpPr>
      <p:grpSpPr>
        <a:xfrm>
          <a:off x="0" y="0"/>
          <a:ext cx="0" cy="0"/>
          <a:chOff x="0" y="0"/>
          <a:chExt cx="0" cy="0"/>
        </a:xfrm>
      </p:grpSpPr>
      <p:sp>
        <p:nvSpPr>
          <p:cNvPr id="68" name="Google Shape;68;p27"/>
          <p:cNvSpPr/>
          <p:nvPr/>
        </p:nvSpPr>
        <p:spPr>
          <a:xfrm>
            <a:off x="469021" y="1906900"/>
            <a:ext cx="8210374" cy="78467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rgbClr val="204056"/>
                </a:solidFill>
                <a:latin typeface="Dosis"/>
                <a:ea typeface="Dosis"/>
                <a:cs typeface="Dosis"/>
                <a:sym typeface="Dosis"/>
              </a:rPr>
              <a:t>SUB-SECTION TITLE</a:t>
            </a:r>
            <a:endParaRPr sz="1000" b="0" i="0" u="none" strike="noStrike" cap="none">
              <a:solidFill>
                <a:srgbClr val="204056"/>
              </a:solidFill>
              <a:latin typeface="Dosis"/>
              <a:ea typeface="Dosis"/>
              <a:cs typeface="Dosis"/>
              <a:sym typeface="Dosis"/>
            </a:endParaRPr>
          </a:p>
        </p:txBody>
      </p:sp>
      <p:sp>
        <p:nvSpPr>
          <p:cNvPr id="69" name="Google Shape;69;p27"/>
          <p:cNvSpPr/>
          <p:nvPr/>
        </p:nvSpPr>
        <p:spPr>
          <a:xfrm>
            <a:off x="469011" y="2738475"/>
            <a:ext cx="8210374" cy="51459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70"/>
        <p:cNvGrpSpPr/>
        <p:nvPr/>
      </p:nvGrpSpPr>
      <p:grpSpPr>
        <a:xfrm>
          <a:off x="0" y="0"/>
          <a:ext cx="0" cy="0"/>
          <a:chOff x="0" y="0"/>
          <a:chExt cx="0" cy="0"/>
        </a:xfrm>
      </p:grpSpPr>
      <p:sp>
        <p:nvSpPr>
          <p:cNvPr id="71" name="Google Shape;71;p28"/>
          <p:cNvSpPr/>
          <p:nvPr/>
        </p:nvSpPr>
        <p:spPr>
          <a:xfrm>
            <a:off x="469025" y="1767264"/>
            <a:ext cx="7697398" cy="216065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3200"/>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b="0" i="0" u="none" strike="noStrike" cap="none">
              <a:solidFill>
                <a:srgbClr val="000000"/>
              </a:solidFill>
              <a:latin typeface="Dosis"/>
              <a:ea typeface="Dosis"/>
              <a:cs typeface="Dosis"/>
              <a:sym typeface="Dosis"/>
            </a:endParaRPr>
          </a:p>
        </p:txBody>
      </p:sp>
      <p:sp>
        <p:nvSpPr>
          <p:cNvPr id="72" name="Google Shape;72;p28"/>
          <p:cNvSpPr/>
          <p:nvPr/>
        </p:nvSpPr>
        <p:spPr>
          <a:xfrm>
            <a:off x="469031" y="1063194"/>
            <a:ext cx="785826" cy="354980"/>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GOAL</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3"/>
        <p:cNvGrpSpPr/>
        <p:nvPr/>
      </p:nvGrpSpPr>
      <p:grpSpPr>
        <a:xfrm>
          <a:off x="0" y="0"/>
          <a:ext cx="0" cy="0"/>
          <a:chOff x="0" y="0"/>
          <a:chExt cx="0" cy="0"/>
        </a:xfrm>
      </p:grpSpPr>
      <p:sp>
        <p:nvSpPr>
          <p:cNvPr id="74" name="Google Shape;74;p29"/>
          <p:cNvSpPr/>
          <p:nvPr/>
        </p:nvSpPr>
        <p:spPr>
          <a:xfrm>
            <a:off x="469000" y="2073325"/>
            <a:ext cx="7747596" cy="16605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1. Announcements</a:t>
            </a:r>
            <a:endParaRPr sz="10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2. Recruiting</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3. Product Updates</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4.  Weekly Metrics</a:t>
            </a:r>
            <a:endParaRPr sz="1800" b="0" i="0" u="none" strike="noStrike" cap="none">
              <a:solidFill>
                <a:srgbClr val="295269"/>
              </a:solidFill>
              <a:latin typeface="Dosis"/>
              <a:ea typeface="Dosis"/>
              <a:cs typeface="Dosis"/>
              <a:sym typeface="Dosis"/>
            </a:endParaRPr>
          </a:p>
        </p:txBody>
      </p:sp>
      <p:cxnSp>
        <p:nvCxnSpPr>
          <p:cNvPr id="75" name="Google Shape;75;p29"/>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6" name="Google Shape;76;p29"/>
          <p:cNvSpPr/>
          <p:nvPr/>
        </p:nvSpPr>
        <p:spPr>
          <a:xfrm>
            <a:off x="469011" y="519150"/>
            <a:ext cx="8210374" cy="51459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6AB1D3"/>
                </a:solidFill>
                <a:latin typeface="Dosis"/>
                <a:ea typeface="Dosis"/>
                <a:cs typeface="Dosis"/>
                <a:sym typeface="Dosis"/>
              </a:rPr>
              <a:t>LIST OF THINGS</a:t>
            </a:r>
            <a:endParaRPr sz="2400" b="0" i="0" u="none" strike="noStrike" cap="none">
              <a:solidFill>
                <a:srgbClr val="6AB1D3"/>
              </a:solidFill>
              <a:latin typeface="Dosis"/>
              <a:ea typeface="Dosis"/>
              <a:cs typeface="Dosis"/>
              <a:sym typeface="Dosis"/>
            </a:endParaRPr>
          </a:p>
        </p:txBody>
      </p:sp>
      <p:cxnSp>
        <p:nvCxnSpPr>
          <p:cNvPr id="77" name="Google Shape;77;p29"/>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8"/>
        <p:cNvGrpSpPr/>
        <p:nvPr/>
      </p:nvGrpSpPr>
      <p:grpSpPr>
        <a:xfrm>
          <a:off x="0" y="0"/>
          <a:ext cx="0" cy="0"/>
          <a:chOff x="0" y="0"/>
          <a:chExt cx="0" cy="0"/>
        </a:xfrm>
      </p:grpSpPr>
      <p:sp>
        <p:nvSpPr>
          <p:cNvPr id="79" name="Google Shape;79;p30"/>
          <p:cNvSpPr/>
          <p:nvPr/>
        </p:nvSpPr>
        <p:spPr>
          <a:xfrm>
            <a:off x="469025" y="1083775"/>
            <a:ext cx="8210376" cy="1002302"/>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0" name="Google Shape;80;p30"/>
          <p:cNvSpPr/>
          <p:nvPr/>
        </p:nvSpPr>
        <p:spPr>
          <a:xfrm>
            <a:off x="469025" y="2543425"/>
            <a:ext cx="8210374" cy="2166326"/>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b="0" i="0" u="none" strike="noStrike" cap="none">
              <a:solidFill>
                <a:srgbClr val="000000"/>
              </a:solidFill>
              <a:latin typeface="Dosis"/>
              <a:ea typeface="Dosis"/>
              <a:cs typeface="Dosis"/>
              <a:sym typeface="Dosis"/>
            </a:endParaRPr>
          </a:p>
        </p:txBody>
      </p:sp>
      <p:sp>
        <p:nvSpPr>
          <p:cNvPr id="81" name="Google Shape;81;p30"/>
          <p:cNvSpPr/>
          <p:nvPr/>
        </p:nvSpPr>
        <p:spPr>
          <a:xfrm>
            <a:off x="469031" y="489942"/>
            <a:ext cx="809261" cy="356060"/>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45"/>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Font typeface="Roboto"/>
              <a:buNone/>
              <a:defRPr sz="5200">
                <a:latin typeface="Roboto"/>
                <a:ea typeface="Roboto"/>
                <a:cs typeface="Roboto"/>
                <a:sym typeface="Roboto"/>
              </a:defRPr>
            </a:lvl1pPr>
            <a:lvl2pPr lvl="1" algn="ctr">
              <a:lnSpc>
                <a:spcPct val="100000"/>
              </a:lnSpc>
              <a:spcBef>
                <a:spcPts val="0"/>
              </a:spcBef>
              <a:spcAft>
                <a:spcPts val="0"/>
              </a:spcAft>
              <a:buSzPts val="5200"/>
              <a:buFont typeface="Roboto"/>
              <a:buNone/>
              <a:defRPr sz="5200">
                <a:latin typeface="Roboto"/>
                <a:ea typeface="Roboto"/>
                <a:cs typeface="Roboto"/>
                <a:sym typeface="Roboto"/>
              </a:defRPr>
            </a:lvl2pPr>
            <a:lvl3pPr lvl="2" algn="ctr">
              <a:lnSpc>
                <a:spcPct val="100000"/>
              </a:lnSpc>
              <a:spcBef>
                <a:spcPts val="0"/>
              </a:spcBef>
              <a:spcAft>
                <a:spcPts val="0"/>
              </a:spcAft>
              <a:buSzPts val="5200"/>
              <a:buFont typeface="Roboto"/>
              <a:buNone/>
              <a:defRPr sz="5200">
                <a:latin typeface="Roboto"/>
                <a:ea typeface="Roboto"/>
                <a:cs typeface="Roboto"/>
                <a:sym typeface="Roboto"/>
              </a:defRPr>
            </a:lvl3pPr>
            <a:lvl4pPr lvl="3" algn="ctr">
              <a:lnSpc>
                <a:spcPct val="100000"/>
              </a:lnSpc>
              <a:spcBef>
                <a:spcPts val="0"/>
              </a:spcBef>
              <a:spcAft>
                <a:spcPts val="0"/>
              </a:spcAft>
              <a:buSzPts val="5200"/>
              <a:buFont typeface="Roboto"/>
              <a:buNone/>
              <a:defRPr sz="5200">
                <a:latin typeface="Roboto"/>
                <a:ea typeface="Roboto"/>
                <a:cs typeface="Roboto"/>
                <a:sym typeface="Roboto"/>
              </a:defRPr>
            </a:lvl4pPr>
            <a:lvl5pPr lvl="4" algn="ctr">
              <a:lnSpc>
                <a:spcPct val="100000"/>
              </a:lnSpc>
              <a:spcBef>
                <a:spcPts val="0"/>
              </a:spcBef>
              <a:spcAft>
                <a:spcPts val="0"/>
              </a:spcAft>
              <a:buSzPts val="5200"/>
              <a:buFont typeface="Roboto"/>
              <a:buNone/>
              <a:defRPr sz="5200">
                <a:latin typeface="Roboto"/>
                <a:ea typeface="Roboto"/>
                <a:cs typeface="Roboto"/>
                <a:sym typeface="Roboto"/>
              </a:defRPr>
            </a:lvl5pPr>
            <a:lvl6pPr lvl="5" algn="ctr">
              <a:lnSpc>
                <a:spcPct val="100000"/>
              </a:lnSpc>
              <a:spcBef>
                <a:spcPts val="0"/>
              </a:spcBef>
              <a:spcAft>
                <a:spcPts val="0"/>
              </a:spcAft>
              <a:buSzPts val="5200"/>
              <a:buFont typeface="Roboto"/>
              <a:buNone/>
              <a:defRPr sz="5200">
                <a:latin typeface="Roboto"/>
                <a:ea typeface="Roboto"/>
                <a:cs typeface="Roboto"/>
                <a:sym typeface="Roboto"/>
              </a:defRPr>
            </a:lvl6pPr>
            <a:lvl7pPr lvl="6" algn="ctr">
              <a:lnSpc>
                <a:spcPct val="100000"/>
              </a:lnSpc>
              <a:spcBef>
                <a:spcPts val="0"/>
              </a:spcBef>
              <a:spcAft>
                <a:spcPts val="0"/>
              </a:spcAft>
              <a:buSzPts val="5200"/>
              <a:buFont typeface="Roboto"/>
              <a:buNone/>
              <a:defRPr sz="5200">
                <a:latin typeface="Roboto"/>
                <a:ea typeface="Roboto"/>
                <a:cs typeface="Roboto"/>
                <a:sym typeface="Roboto"/>
              </a:defRPr>
            </a:lvl7pPr>
            <a:lvl8pPr lvl="7" algn="ctr">
              <a:lnSpc>
                <a:spcPct val="100000"/>
              </a:lnSpc>
              <a:spcBef>
                <a:spcPts val="0"/>
              </a:spcBef>
              <a:spcAft>
                <a:spcPts val="0"/>
              </a:spcAft>
              <a:buSzPts val="5200"/>
              <a:buFont typeface="Roboto"/>
              <a:buNone/>
              <a:defRPr sz="5200">
                <a:latin typeface="Roboto"/>
                <a:ea typeface="Roboto"/>
                <a:cs typeface="Roboto"/>
                <a:sym typeface="Roboto"/>
              </a:defRPr>
            </a:lvl8pPr>
            <a:lvl9pPr lvl="8" algn="ctr">
              <a:lnSpc>
                <a:spcPct val="100000"/>
              </a:lnSpc>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15" name="Google Shape;15;p4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Font typeface="Roboto"/>
              <a:buNone/>
              <a:defRPr sz="2800">
                <a:latin typeface="Roboto"/>
                <a:ea typeface="Roboto"/>
                <a:cs typeface="Roboto"/>
                <a:sym typeface="Roboto"/>
              </a:defRPr>
            </a:lvl1pPr>
            <a:lvl2pPr lvl="1" algn="ctr">
              <a:lnSpc>
                <a:spcPct val="100000"/>
              </a:lnSpc>
              <a:spcBef>
                <a:spcPts val="0"/>
              </a:spcBef>
              <a:spcAft>
                <a:spcPts val="0"/>
              </a:spcAft>
              <a:buSzPts val="2800"/>
              <a:buFont typeface="Roboto"/>
              <a:buNone/>
              <a:defRPr sz="2800">
                <a:latin typeface="Roboto"/>
                <a:ea typeface="Roboto"/>
                <a:cs typeface="Roboto"/>
                <a:sym typeface="Roboto"/>
              </a:defRPr>
            </a:lvl2pPr>
            <a:lvl3pPr lvl="2" algn="ctr">
              <a:lnSpc>
                <a:spcPct val="100000"/>
              </a:lnSpc>
              <a:spcBef>
                <a:spcPts val="0"/>
              </a:spcBef>
              <a:spcAft>
                <a:spcPts val="0"/>
              </a:spcAft>
              <a:buSzPts val="2800"/>
              <a:buFont typeface="Roboto"/>
              <a:buNone/>
              <a:defRPr sz="2800">
                <a:latin typeface="Roboto"/>
                <a:ea typeface="Roboto"/>
                <a:cs typeface="Roboto"/>
                <a:sym typeface="Roboto"/>
              </a:defRPr>
            </a:lvl3pPr>
            <a:lvl4pPr lvl="3" algn="ctr">
              <a:lnSpc>
                <a:spcPct val="100000"/>
              </a:lnSpc>
              <a:spcBef>
                <a:spcPts val="0"/>
              </a:spcBef>
              <a:spcAft>
                <a:spcPts val="0"/>
              </a:spcAft>
              <a:buSzPts val="2800"/>
              <a:buFont typeface="Roboto"/>
              <a:buNone/>
              <a:defRPr sz="2800">
                <a:latin typeface="Roboto"/>
                <a:ea typeface="Roboto"/>
                <a:cs typeface="Roboto"/>
                <a:sym typeface="Roboto"/>
              </a:defRPr>
            </a:lvl4pPr>
            <a:lvl5pPr lvl="4" algn="ctr">
              <a:lnSpc>
                <a:spcPct val="100000"/>
              </a:lnSpc>
              <a:spcBef>
                <a:spcPts val="0"/>
              </a:spcBef>
              <a:spcAft>
                <a:spcPts val="0"/>
              </a:spcAft>
              <a:buSzPts val="2800"/>
              <a:buFont typeface="Roboto"/>
              <a:buNone/>
              <a:defRPr sz="2800">
                <a:latin typeface="Roboto"/>
                <a:ea typeface="Roboto"/>
                <a:cs typeface="Roboto"/>
                <a:sym typeface="Roboto"/>
              </a:defRPr>
            </a:lvl5pPr>
            <a:lvl6pPr lvl="5" algn="ctr">
              <a:lnSpc>
                <a:spcPct val="100000"/>
              </a:lnSpc>
              <a:spcBef>
                <a:spcPts val="0"/>
              </a:spcBef>
              <a:spcAft>
                <a:spcPts val="0"/>
              </a:spcAft>
              <a:buSzPts val="2800"/>
              <a:buFont typeface="Roboto"/>
              <a:buNone/>
              <a:defRPr sz="2800">
                <a:latin typeface="Roboto"/>
                <a:ea typeface="Roboto"/>
                <a:cs typeface="Roboto"/>
                <a:sym typeface="Roboto"/>
              </a:defRPr>
            </a:lvl6pPr>
            <a:lvl7pPr lvl="6" algn="ctr">
              <a:lnSpc>
                <a:spcPct val="100000"/>
              </a:lnSpc>
              <a:spcBef>
                <a:spcPts val="0"/>
              </a:spcBef>
              <a:spcAft>
                <a:spcPts val="0"/>
              </a:spcAft>
              <a:buSzPts val="2800"/>
              <a:buFont typeface="Roboto"/>
              <a:buNone/>
              <a:defRPr sz="2800">
                <a:latin typeface="Roboto"/>
                <a:ea typeface="Roboto"/>
                <a:cs typeface="Roboto"/>
                <a:sym typeface="Roboto"/>
              </a:defRPr>
            </a:lvl7pPr>
            <a:lvl8pPr lvl="7" algn="ctr">
              <a:lnSpc>
                <a:spcPct val="100000"/>
              </a:lnSpc>
              <a:spcBef>
                <a:spcPts val="0"/>
              </a:spcBef>
              <a:spcAft>
                <a:spcPts val="0"/>
              </a:spcAft>
              <a:buSzPts val="2800"/>
              <a:buFont typeface="Roboto"/>
              <a:buNone/>
              <a:defRPr sz="2800">
                <a:latin typeface="Roboto"/>
                <a:ea typeface="Roboto"/>
                <a:cs typeface="Roboto"/>
                <a:sym typeface="Roboto"/>
              </a:defRPr>
            </a:lvl8pPr>
            <a:lvl9pPr lvl="8" algn="ctr">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16" name="Google Shape;16;p4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2"/>
        <p:cNvGrpSpPr/>
        <p:nvPr/>
      </p:nvGrpSpPr>
      <p:grpSpPr>
        <a:xfrm>
          <a:off x="0" y="0"/>
          <a:ext cx="0" cy="0"/>
          <a:chOff x="0" y="0"/>
          <a:chExt cx="0" cy="0"/>
        </a:xfrm>
      </p:grpSpPr>
      <p:sp>
        <p:nvSpPr>
          <p:cNvPr id="83" name="Google Shape;83;p31"/>
          <p:cNvSpPr/>
          <p:nvPr/>
        </p:nvSpPr>
        <p:spPr>
          <a:xfrm>
            <a:off x="469025" y="1083775"/>
            <a:ext cx="8210376" cy="1002302"/>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4" name="Google Shape;84;p31"/>
          <p:cNvSpPr/>
          <p:nvPr/>
        </p:nvSpPr>
        <p:spPr>
          <a:xfrm>
            <a:off x="469031" y="489942"/>
            <a:ext cx="809261" cy="356060"/>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85" name="Google Shape;85;p31"/>
          <p:cNvSpPr txBox="1">
            <a:spLocks noGrp="1"/>
          </p:cNvSpPr>
          <p:nvPr>
            <p:ph type="body" idx="1"/>
          </p:nvPr>
        </p:nvSpPr>
        <p:spPr>
          <a:xfrm>
            <a:off x="469025" y="2735200"/>
            <a:ext cx="8210400" cy="20115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600"/>
              </a:spcBef>
              <a:spcAft>
                <a:spcPts val="0"/>
              </a:spcAft>
              <a:buSzPts val="2400"/>
              <a:buFont typeface="Dosis"/>
              <a:buChar char="●"/>
              <a:defRPr sz="2400">
                <a:latin typeface="Dosis"/>
                <a:ea typeface="Dosis"/>
                <a:cs typeface="Dosis"/>
                <a:sym typeface="Dosis"/>
              </a:defRPr>
            </a:lvl1pPr>
            <a:lvl2pPr marL="914400" lvl="1" indent="-266700" algn="l">
              <a:lnSpc>
                <a:spcPct val="100000"/>
              </a:lnSpc>
              <a:spcBef>
                <a:spcPts val="0"/>
              </a:spcBef>
              <a:spcAft>
                <a:spcPts val="0"/>
              </a:spcAft>
              <a:buSzPts val="600"/>
              <a:buFont typeface="Dosis"/>
              <a:buChar char="○"/>
              <a:defRPr sz="600">
                <a:latin typeface="Dosis"/>
                <a:ea typeface="Dosis"/>
                <a:cs typeface="Dosis"/>
                <a:sym typeface="Dosis"/>
              </a:defRPr>
            </a:lvl2pPr>
            <a:lvl3pPr marL="1371600" lvl="2" indent="-266700" algn="l">
              <a:lnSpc>
                <a:spcPct val="100000"/>
              </a:lnSpc>
              <a:spcBef>
                <a:spcPts val="0"/>
              </a:spcBef>
              <a:spcAft>
                <a:spcPts val="0"/>
              </a:spcAft>
              <a:buSzPts val="600"/>
              <a:buFont typeface="Dosis"/>
              <a:buChar char="■"/>
              <a:defRPr sz="600">
                <a:latin typeface="Dosis"/>
                <a:ea typeface="Dosis"/>
                <a:cs typeface="Dosis"/>
                <a:sym typeface="Dosis"/>
              </a:defRPr>
            </a:lvl3pPr>
            <a:lvl4pPr marL="1828800" lvl="3" indent="-266700" algn="l">
              <a:lnSpc>
                <a:spcPct val="100000"/>
              </a:lnSpc>
              <a:spcBef>
                <a:spcPts val="0"/>
              </a:spcBef>
              <a:spcAft>
                <a:spcPts val="0"/>
              </a:spcAft>
              <a:buSzPts val="600"/>
              <a:buFont typeface="Dosis"/>
              <a:buChar char="●"/>
              <a:defRPr sz="600">
                <a:latin typeface="Dosis"/>
                <a:ea typeface="Dosis"/>
                <a:cs typeface="Dosis"/>
                <a:sym typeface="Dosis"/>
              </a:defRPr>
            </a:lvl4pPr>
            <a:lvl5pPr marL="2286000" lvl="4" indent="-266700" algn="l">
              <a:lnSpc>
                <a:spcPct val="100000"/>
              </a:lnSpc>
              <a:spcBef>
                <a:spcPts val="0"/>
              </a:spcBef>
              <a:spcAft>
                <a:spcPts val="0"/>
              </a:spcAft>
              <a:buSzPts val="600"/>
              <a:buFont typeface="Dosis"/>
              <a:buChar char="○"/>
              <a:defRPr sz="600">
                <a:latin typeface="Dosis"/>
                <a:ea typeface="Dosis"/>
                <a:cs typeface="Dosis"/>
                <a:sym typeface="Dosis"/>
              </a:defRPr>
            </a:lvl5pPr>
            <a:lvl6pPr marL="2743200" lvl="5" indent="-266700" algn="l">
              <a:lnSpc>
                <a:spcPct val="100000"/>
              </a:lnSpc>
              <a:spcBef>
                <a:spcPts val="0"/>
              </a:spcBef>
              <a:spcAft>
                <a:spcPts val="0"/>
              </a:spcAft>
              <a:buSzPts val="600"/>
              <a:buFont typeface="Dosis"/>
              <a:buChar char="■"/>
              <a:defRPr sz="600">
                <a:latin typeface="Dosis"/>
                <a:ea typeface="Dosis"/>
                <a:cs typeface="Dosis"/>
                <a:sym typeface="Dosis"/>
              </a:defRPr>
            </a:lvl6pPr>
            <a:lvl7pPr marL="3200400" lvl="6" indent="-266700" algn="l">
              <a:lnSpc>
                <a:spcPct val="100000"/>
              </a:lnSpc>
              <a:spcBef>
                <a:spcPts val="0"/>
              </a:spcBef>
              <a:spcAft>
                <a:spcPts val="0"/>
              </a:spcAft>
              <a:buSzPts val="600"/>
              <a:buFont typeface="Dosis"/>
              <a:buChar char="●"/>
              <a:defRPr sz="600">
                <a:latin typeface="Dosis"/>
                <a:ea typeface="Dosis"/>
                <a:cs typeface="Dosis"/>
                <a:sym typeface="Dosis"/>
              </a:defRPr>
            </a:lvl7pPr>
            <a:lvl8pPr marL="3657600" lvl="7" indent="-266700" algn="l">
              <a:lnSpc>
                <a:spcPct val="100000"/>
              </a:lnSpc>
              <a:spcBef>
                <a:spcPts val="0"/>
              </a:spcBef>
              <a:spcAft>
                <a:spcPts val="0"/>
              </a:spcAft>
              <a:buSzPts val="600"/>
              <a:buFont typeface="Dosis"/>
              <a:buChar char="○"/>
              <a:defRPr sz="600">
                <a:latin typeface="Dosis"/>
                <a:ea typeface="Dosis"/>
                <a:cs typeface="Dosis"/>
                <a:sym typeface="Dosis"/>
              </a:defRPr>
            </a:lvl8pPr>
            <a:lvl9pPr marL="4114800" lvl="8" indent="-266700" algn="l">
              <a:lnSpc>
                <a:spcPct val="100000"/>
              </a:lnSpc>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6"/>
        <p:cNvGrpSpPr/>
        <p:nvPr/>
      </p:nvGrpSpPr>
      <p:grpSpPr>
        <a:xfrm>
          <a:off x="0" y="0"/>
          <a:ext cx="0" cy="0"/>
          <a:chOff x="0" y="0"/>
          <a:chExt cx="0" cy="0"/>
        </a:xfrm>
      </p:grpSpPr>
      <p:sp>
        <p:nvSpPr>
          <p:cNvPr id="87" name="Google Shape;87;p32"/>
          <p:cNvSpPr/>
          <p:nvPr/>
        </p:nvSpPr>
        <p:spPr>
          <a:xfrm>
            <a:off x="469025" y="2498625"/>
            <a:ext cx="3836306" cy="59383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88" name="Google Shape;88;p32"/>
          <p:cNvSpPr/>
          <p:nvPr/>
        </p:nvSpPr>
        <p:spPr>
          <a:xfrm>
            <a:off x="469025" y="1083775"/>
            <a:ext cx="8210376" cy="1002302"/>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9" name="Google Shape;89;p32"/>
          <p:cNvSpPr/>
          <p:nvPr/>
        </p:nvSpPr>
        <p:spPr>
          <a:xfrm>
            <a:off x="469003" y="489950"/>
            <a:ext cx="3541048" cy="356060"/>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90" name="Google Shape;90;p32"/>
          <p:cNvSpPr/>
          <p:nvPr/>
        </p:nvSpPr>
        <p:spPr>
          <a:xfrm>
            <a:off x="4841000" y="2498625"/>
            <a:ext cx="3836306" cy="59383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91" name="Google Shape;91;p32"/>
          <p:cNvSpPr/>
          <p:nvPr/>
        </p:nvSpPr>
        <p:spPr>
          <a:xfrm>
            <a:off x="4841000" y="3269525"/>
            <a:ext cx="3836306" cy="151804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2" name="Google Shape;92;p32"/>
          <p:cNvSpPr/>
          <p:nvPr/>
        </p:nvSpPr>
        <p:spPr>
          <a:xfrm>
            <a:off x="469025" y="3269525"/>
            <a:ext cx="3836306" cy="151804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3"/>
        <p:cNvGrpSpPr/>
        <p:nvPr/>
      </p:nvGrpSpPr>
      <p:grpSpPr>
        <a:xfrm>
          <a:off x="0" y="0"/>
          <a:ext cx="0" cy="0"/>
          <a:chOff x="0" y="0"/>
          <a:chExt cx="0" cy="0"/>
        </a:xfrm>
      </p:grpSpPr>
      <p:sp>
        <p:nvSpPr>
          <p:cNvPr id="94" name="Google Shape;94;p33"/>
          <p:cNvSpPr/>
          <p:nvPr/>
        </p:nvSpPr>
        <p:spPr>
          <a:xfrm>
            <a:off x="469025" y="1083775"/>
            <a:ext cx="8184726" cy="1002302"/>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95" name="Google Shape;95;p33"/>
          <p:cNvSpPr/>
          <p:nvPr/>
        </p:nvSpPr>
        <p:spPr>
          <a:xfrm>
            <a:off x="469025" y="3269525"/>
            <a:ext cx="2460126" cy="151804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6" name="Google Shape;96;p33"/>
          <p:cNvSpPr/>
          <p:nvPr/>
        </p:nvSpPr>
        <p:spPr>
          <a:xfrm>
            <a:off x="469031" y="2466975"/>
            <a:ext cx="2460126" cy="59383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7" name="Google Shape;97;p33"/>
          <p:cNvSpPr/>
          <p:nvPr/>
        </p:nvSpPr>
        <p:spPr>
          <a:xfrm>
            <a:off x="3345275" y="3261725"/>
            <a:ext cx="2458992" cy="151918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8" name="Google Shape;98;p33"/>
          <p:cNvSpPr/>
          <p:nvPr/>
        </p:nvSpPr>
        <p:spPr>
          <a:xfrm>
            <a:off x="3345273" y="2463626"/>
            <a:ext cx="2458992" cy="59383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9" name="Google Shape;99;p33"/>
          <p:cNvSpPr/>
          <p:nvPr/>
        </p:nvSpPr>
        <p:spPr>
          <a:xfrm>
            <a:off x="6193600" y="3261725"/>
            <a:ext cx="2460126" cy="151918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100" name="Google Shape;100;p33"/>
          <p:cNvSpPr/>
          <p:nvPr/>
        </p:nvSpPr>
        <p:spPr>
          <a:xfrm>
            <a:off x="6220375" y="2460275"/>
            <a:ext cx="2458992" cy="593838"/>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101" name="Google Shape;101;p33"/>
          <p:cNvSpPr/>
          <p:nvPr/>
        </p:nvSpPr>
        <p:spPr>
          <a:xfrm>
            <a:off x="469007" y="489950"/>
            <a:ext cx="3036225" cy="356060"/>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2"/>
        <p:cNvGrpSpPr/>
        <p:nvPr/>
      </p:nvGrpSpPr>
      <p:grpSpPr>
        <a:xfrm>
          <a:off x="0" y="0"/>
          <a:ext cx="0" cy="0"/>
          <a:chOff x="0" y="0"/>
          <a:chExt cx="0" cy="0"/>
        </a:xfrm>
      </p:grpSpPr>
      <p:sp>
        <p:nvSpPr>
          <p:cNvPr id="103" name="Google Shape;103;p34"/>
          <p:cNvSpPr/>
          <p:nvPr/>
        </p:nvSpPr>
        <p:spPr>
          <a:xfrm>
            <a:off x="536150" y="252797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4" name="Google Shape;104;p34"/>
          <p:cNvSpPr/>
          <p:nvPr/>
        </p:nvSpPr>
        <p:spPr>
          <a:xfrm>
            <a:off x="536150" y="218193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5" name="Google Shape;105;p3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6" name="Google Shape;106;p34"/>
          <p:cNvSpPr/>
          <p:nvPr/>
        </p:nvSpPr>
        <p:spPr>
          <a:xfrm>
            <a:off x="2619675" y="218193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7" name="Google Shape;107;p34"/>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8" name="Google Shape;108;p34"/>
          <p:cNvSpPr/>
          <p:nvPr/>
        </p:nvSpPr>
        <p:spPr>
          <a:xfrm>
            <a:off x="2619675" y="252797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9" name="Google Shape;109;p34"/>
          <p:cNvSpPr/>
          <p:nvPr/>
        </p:nvSpPr>
        <p:spPr>
          <a:xfrm>
            <a:off x="4718025" y="218193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0" name="Google Shape;110;p34"/>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1" name="Google Shape;111;p34"/>
          <p:cNvSpPr/>
          <p:nvPr/>
        </p:nvSpPr>
        <p:spPr>
          <a:xfrm>
            <a:off x="4718025" y="252797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2" name="Google Shape;112;p34"/>
          <p:cNvSpPr/>
          <p:nvPr/>
        </p:nvSpPr>
        <p:spPr>
          <a:xfrm>
            <a:off x="6816375" y="218193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3" name="Google Shape;113;p34"/>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4" name="Google Shape;114;p34"/>
          <p:cNvSpPr/>
          <p:nvPr/>
        </p:nvSpPr>
        <p:spPr>
          <a:xfrm>
            <a:off x="6816375" y="252797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15" name="Google Shape;115;p3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6" name="Google Shape;116;p34"/>
          <p:cNvSpPr/>
          <p:nvPr/>
        </p:nvSpPr>
        <p:spPr>
          <a:xfrm>
            <a:off x="536150" y="387012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7" name="Google Shape;117;p34"/>
          <p:cNvSpPr/>
          <p:nvPr/>
        </p:nvSpPr>
        <p:spPr>
          <a:xfrm>
            <a:off x="536150" y="352408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18" name="Google Shape;118;p34"/>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9" name="Google Shape;119;p34"/>
          <p:cNvSpPr/>
          <p:nvPr/>
        </p:nvSpPr>
        <p:spPr>
          <a:xfrm>
            <a:off x="2619675" y="352408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0" name="Google Shape;120;p34"/>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1" name="Google Shape;121;p34"/>
          <p:cNvSpPr/>
          <p:nvPr/>
        </p:nvSpPr>
        <p:spPr>
          <a:xfrm>
            <a:off x="2619675" y="387012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2" name="Google Shape;122;p34"/>
          <p:cNvSpPr/>
          <p:nvPr/>
        </p:nvSpPr>
        <p:spPr>
          <a:xfrm>
            <a:off x="4718025" y="352408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3" name="Google Shape;123;p34"/>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4" name="Google Shape;124;p34"/>
          <p:cNvSpPr/>
          <p:nvPr/>
        </p:nvSpPr>
        <p:spPr>
          <a:xfrm>
            <a:off x="4718025" y="387012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5" name="Google Shape;125;p34"/>
          <p:cNvSpPr/>
          <p:nvPr/>
        </p:nvSpPr>
        <p:spPr>
          <a:xfrm>
            <a:off x="6816375" y="3524088"/>
            <a:ext cx="1834619" cy="22761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6" name="Google Shape;126;p34"/>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7" name="Google Shape;127;p34"/>
          <p:cNvSpPr/>
          <p:nvPr/>
        </p:nvSpPr>
        <p:spPr>
          <a:xfrm>
            <a:off x="6816375" y="3870120"/>
            <a:ext cx="1834619" cy="848772"/>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28" name="Google Shape;128;p34"/>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9" name="Google Shape;129;p34"/>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30" name="Google Shape;130;p34"/>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1" name="Google Shape;131;p34"/>
          <p:cNvSpPr/>
          <p:nvPr/>
        </p:nvSpPr>
        <p:spPr>
          <a:xfrm>
            <a:off x="536150" y="557454"/>
            <a:ext cx="1834619" cy="29354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A</a:t>
            </a:r>
            <a:endParaRPr sz="1400" b="0" i="0" u="none" strike="noStrike" cap="none">
              <a:solidFill>
                <a:srgbClr val="295269"/>
              </a:solidFill>
              <a:latin typeface="Dosis"/>
              <a:ea typeface="Dosis"/>
              <a:cs typeface="Dosis"/>
              <a:sym typeface="Dosis"/>
            </a:endParaRPr>
          </a:p>
        </p:txBody>
      </p:sp>
      <p:sp>
        <p:nvSpPr>
          <p:cNvPr id="132" name="Google Shape;132;p34"/>
          <p:cNvSpPr/>
          <p:nvPr/>
        </p:nvSpPr>
        <p:spPr>
          <a:xfrm>
            <a:off x="2619675" y="557454"/>
            <a:ext cx="1834619" cy="29354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B</a:t>
            </a:r>
            <a:endParaRPr sz="1400" b="0" i="0" u="none" strike="noStrike" cap="none">
              <a:solidFill>
                <a:srgbClr val="295269"/>
              </a:solidFill>
              <a:latin typeface="Dosis"/>
              <a:ea typeface="Dosis"/>
              <a:cs typeface="Dosis"/>
              <a:sym typeface="Dosis"/>
            </a:endParaRPr>
          </a:p>
        </p:txBody>
      </p:sp>
      <p:sp>
        <p:nvSpPr>
          <p:cNvPr id="133" name="Google Shape;133;p34"/>
          <p:cNvSpPr/>
          <p:nvPr/>
        </p:nvSpPr>
        <p:spPr>
          <a:xfrm>
            <a:off x="6801475" y="557454"/>
            <a:ext cx="1834619" cy="29354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D</a:t>
            </a:r>
            <a:endParaRPr sz="1400" b="0" i="0" u="none" strike="noStrike" cap="none">
              <a:solidFill>
                <a:srgbClr val="295269"/>
              </a:solidFill>
              <a:latin typeface="Dosis"/>
              <a:ea typeface="Dosis"/>
              <a:cs typeface="Dosis"/>
              <a:sym typeface="Dosis"/>
            </a:endParaRPr>
          </a:p>
        </p:txBody>
      </p:sp>
      <p:sp>
        <p:nvSpPr>
          <p:cNvPr id="134" name="Google Shape;134;p34"/>
          <p:cNvSpPr/>
          <p:nvPr/>
        </p:nvSpPr>
        <p:spPr>
          <a:xfrm>
            <a:off x="4717950" y="557454"/>
            <a:ext cx="1834619" cy="29354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C</a:t>
            </a:r>
            <a:endParaRPr sz="1400" b="0" i="0" u="none" strike="noStrike" cap="none">
              <a:solidFill>
                <a:srgbClr val="295269"/>
              </a:solidFill>
              <a:latin typeface="Dosis"/>
              <a:ea typeface="Dosis"/>
              <a:cs typeface="Dosis"/>
              <a:sym typeface="Dosis"/>
            </a:endParaRPr>
          </a:p>
        </p:txBody>
      </p:sp>
      <p:cxnSp>
        <p:nvCxnSpPr>
          <p:cNvPr id="135" name="Google Shape;135;p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Google Shape;136;p34"/>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Google Shape;137;p34"/>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8" name="Google Shape;138;p34"/>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9"/>
        <p:cNvGrpSpPr/>
        <p:nvPr/>
      </p:nvGrpSpPr>
      <p:grpSpPr>
        <a:xfrm>
          <a:off x="0" y="0"/>
          <a:ext cx="0" cy="0"/>
          <a:chOff x="0" y="0"/>
          <a:chExt cx="0" cy="0"/>
        </a:xfrm>
      </p:grpSpPr>
      <p:pic>
        <p:nvPicPr>
          <p:cNvPr id="140" name="Google Shape;140;p35"/>
          <p:cNvPicPr preferRelativeResize="0"/>
          <p:nvPr/>
        </p:nvPicPr>
        <p:blipFill rotWithShape="1">
          <a:blip r:embed="rId2">
            <a:alphaModFix/>
          </a:blip>
          <a:srcRect/>
          <a:stretch/>
        </p:blipFill>
        <p:spPr>
          <a:xfrm>
            <a:off x="457359" y="1347812"/>
            <a:ext cx="2434455" cy="2447850"/>
          </a:xfrm>
          <a:prstGeom prst="rect">
            <a:avLst/>
          </a:prstGeom>
          <a:noFill/>
          <a:ln>
            <a:noFill/>
          </a:ln>
        </p:spPr>
      </p:pic>
      <p:sp>
        <p:nvSpPr>
          <p:cNvPr id="141" name="Google Shape;141;p35"/>
          <p:cNvSpPr/>
          <p:nvPr/>
        </p:nvSpPr>
        <p:spPr>
          <a:xfrm>
            <a:off x="457359" y="1347812"/>
            <a:ext cx="2434482" cy="2447869"/>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2" name="Google Shape;142;p35"/>
          <p:cNvSpPr/>
          <p:nvPr/>
        </p:nvSpPr>
        <p:spPr>
          <a:xfrm>
            <a:off x="585722" y="1522982"/>
            <a:ext cx="2177712" cy="2991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3" name="Google Shape;143;p35"/>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4" name="Google Shape;144;p35"/>
          <p:cNvSpPr/>
          <p:nvPr/>
        </p:nvSpPr>
        <p:spPr>
          <a:xfrm>
            <a:off x="641533" y="2167111"/>
            <a:ext cx="2066106" cy="1378502"/>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45" name="Google Shape;145;p35"/>
          <p:cNvPicPr preferRelativeResize="0"/>
          <p:nvPr/>
        </p:nvPicPr>
        <p:blipFill rotWithShape="1">
          <a:blip r:embed="rId2">
            <a:alphaModFix/>
          </a:blip>
          <a:srcRect/>
          <a:stretch/>
        </p:blipFill>
        <p:spPr>
          <a:xfrm>
            <a:off x="3354758" y="1347812"/>
            <a:ext cx="2434455" cy="2447850"/>
          </a:xfrm>
          <a:prstGeom prst="rect">
            <a:avLst/>
          </a:prstGeom>
          <a:noFill/>
          <a:ln>
            <a:noFill/>
          </a:ln>
        </p:spPr>
      </p:pic>
      <p:sp>
        <p:nvSpPr>
          <p:cNvPr id="146" name="Google Shape;146;p35"/>
          <p:cNvSpPr/>
          <p:nvPr/>
        </p:nvSpPr>
        <p:spPr>
          <a:xfrm>
            <a:off x="3354758" y="1347812"/>
            <a:ext cx="2434482" cy="2447869"/>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7" name="Google Shape;147;p35"/>
          <p:cNvSpPr/>
          <p:nvPr/>
        </p:nvSpPr>
        <p:spPr>
          <a:xfrm>
            <a:off x="3483123" y="1522982"/>
            <a:ext cx="2177712" cy="2991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8" name="Google Shape;148;p35"/>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9" name="Google Shape;149;p35"/>
          <p:cNvSpPr/>
          <p:nvPr/>
        </p:nvSpPr>
        <p:spPr>
          <a:xfrm>
            <a:off x="3538933" y="2167111"/>
            <a:ext cx="2066106" cy="1378502"/>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50" name="Google Shape;150;p35"/>
          <p:cNvPicPr preferRelativeResize="0"/>
          <p:nvPr/>
        </p:nvPicPr>
        <p:blipFill rotWithShape="1">
          <a:blip r:embed="rId2">
            <a:alphaModFix/>
          </a:blip>
          <a:srcRect/>
          <a:stretch/>
        </p:blipFill>
        <p:spPr>
          <a:xfrm>
            <a:off x="6252158" y="1347812"/>
            <a:ext cx="2434455" cy="2447850"/>
          </a:xfrm>
          <a:prstGeom prst="rect">
            <a:avLst/>
          </a:prstGeom>
          <a:noFill/>
          <a:ln>
            <a:noFill/>
          </a:ln>
        </p:spPr>
      </p:pic>
      <p:sp>
        <p:nvSpPr>
          <p:cNvPr id="151" name="Google Shape;151;p35"/>
          <p:cNvSpPr/>
          <p:nvPr/>
        </p:nvSpPr>
        <p:spPr>
          <a:xfrm>
            <a:off x="6252158" y="1347812"/>
            <a:ext cx="2434482" cy="2447869"/>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52" name="Google Shape;152;p35"/>
          <p:cNvSpPr/>
          <p:nvPr/>
        </p:nvSpPr>
        <p:spPr>
          <a:xfrm>
            <a:off x="6380522" y="1522982"/>
            <a:ext cx="2177712" cy="29916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53" name="Google Shape;153;p35"/>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4" name="Google Shape;154;p35"/>
          <p:cNvSpPr/>
          <p:nvPr/>
        </p:nvSpPr>
        <p:spPr>
          <a:xfrm>
            <a:off x="6436332" y="2167111"/>
            <a:ext cx="2066106" cy="1378502"/>
          </a:xfrm>
          <a:custGeom>
            <a:avLst/>
            <a:gdLst/>
            <a:ahLst/>
            <a:cxnLst/>
            <a:rect l="l" t="t" r="r" b="b"/>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5"/>
        <p:cNvGrpSpPr/>
        <p:nvPr/>
      </p:nvGrpSpPr>
      <p:grpSpPr>
        <a:xfrm>
          <a:off x="0" y="0"/>
          <a:ext cx="0" cy="0"/>
          <a:chOff x="0" y="0"/>
          <a:chExt cx="0" cy="0"/>
        </a:xfrm>
      </p:grpSpPr>
      <p:sp>
        <p:nvSpPr>
          <p:cNvPr id="156" name="Google Shape;156;p36"/>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3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rgbClr val="204056"/>
                </a:solidFill>
                <a:latin typeface="Dosis"/>
                <a:ea typeface="Dosis"/>
                <a:cs typeface="Dosis"/>
                <a:sym typeface="Dosis"/>
              </a:rPr>
              <a:t>Title, could be longer or more wordy</a:t>
            </a:r>
            <a:endParaRPr sz="2800" b="0" i="0" u="none" strike="noStrike" cap="none">
              <a:solidFill>
                <a:srgbClr val="204056"/>
              </a:solidFill>
              <a:latin typeface="Dosis"/>
              <a:ea typeface="Dosis"/>
              <a:cs typeface="Dosis"/>
              <a:sym typeface="Dosis"/>
            </a:endParaRPr>
          </a:p>
        </p:txBody>
      </p:sp>
      <p:sp>
        <p:nvSpPr>
          <p:cNvPr id="158" name="Google Shape;158;p36"/>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Commentary</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Trends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Key Findings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204056"/>
              </a:solidFill>
              <a:latin typeface="Dosis"/>
              <a:ea typeface="Dosis"/>
              <a:cs typeface="Dosis"/>
              <a:sym typeface="Dosis"/>
            </a:endParaRPr>
          </a:p>
        </p:txBody>
      </p:sp>
      <p:sp>
        <p:nvSpPr>
          <p:cNvPr id="159" name="Google Shape;159;p36"/>
          <p:cNvSpPr/>
          <p:nvPr/>
        </p:nvSpPr>
        <p:spPr>
          <a:xfrm>
            <a:off x="486668" y="359490"/>
            <a:ext cx="2423304" cy="227707"/>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0" name="Google Shape;160;p36"/>
          <p:cNvPicPr preferRelativeResize="0"/>
          <p:nvPr/>
        </p:nvPicPr>
        <p:blipFill rotWithShape="1">
          <a:blip r:embed="rId2">
            <a:alphaModFix/>
          </a:blip>
          <a:srcRect/>
          <a:stretch/>
        </p:blipFill>
        <p:spPr>
          <a:xfrm>
            <a:off x="486668" y="784766"/>
            <a:ext cx="4521770" cy="3425651"/>
          </a:xfrm>
          <a:prstGeom prst="rect">
            <a:avLst/>
          </a:prstGeom>
          <a:noFill/>
          <a:ln>
            <a:noFill/>
          </a:ln>
        </p:spPr>
      </p:pic>
      <p:sp>
        <p:nvSpPr>
          <p:cNvPr id="161" name="Google Shape;161;p36"/>
          <p:cNvSpPr/>
          <p:nvPr/>
        </p:nvSpPr>
        <p:spPr>
          <a:xfrm>
            <a:off x="486668" y="4452635"/>
            <a:ext cx="3240378" cy="33372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2"/>
        <p:cNvGrpSpPr/>
        <p:nvPr/>
      </p:nvGrpSpPr>
      <p:grpSpPr>
        <a:xfrm>
          <a:off x="0" y="0"/>
          <a:ext cx="0" cy="0"/>
          <a:chOff x="0" y="0"/>
          <a:chExt cx="0" cy="0"/>
        </a:xfrm>
      </p:grpSpPr>
      <p:sp>
        <p:nvSpPr>
          <p:cNvPr id="163" name="Google Shape;163;p37"/>
          <p:cNvSpPr/>
          <p:nvPr/>
        </p:nvSpPr>
        <p:spPr>
          <a:xfrm>
            <a:off x="632594" y="4102372"/>
            <a:ext cx="2438905" cy="333720"/>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4" name="Google Shape;164;p37"/>
          <p:cNvSpPr/>
          <p:nvPr/>
        </p:nvSpPr>
        <p:spPr>
          <a:xfrm>
            <a:off x="640407" y="705146"/>
            <a:ext cx="2423304" cy="159617"/>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5" name="Google Shape;165;p37"/>
          <p:cNvPicPr preferRelativeResize="0"/>
          <p:nvPr/>
        </p:nvPicPr>
        <p:blipFill rotWithShape="1">
          <a:blip r:embed="rId2">
            <a:alphaModFix/>
          </a:blip>
          <a:srcRect/>
          <a:stretch/>
        </p:blipFill>
        <p:spPr>
          <a:xfrm>
            <a:off x="644872" y="1111745"/>
            <a:ext cx="3578572" cy="2711276"/>
          </a:xfrm>
          <a:prstGeom prst="rect">
            <a:avLst/>
          </a:prstGeom>
          <a:noFill/>
          <a:ln>
            <a:noFill/>
          </a:ln>
        </p:spPr>
      </p:pic>
      <p:pic>
        <p:nvPicPr>
          <p:cNvPr id="166" name="Google Shape;166;p37"/>
          <p:cNvPicPr preferRelativeResize="0"/>
          <p:nvPr/>
        </p:nvPicPr>
        <p:blipFill rotWithShape="1">
          <a:blip r:embed="rId2">
            <a:alphaModFix/>
          </a:blip>
          <a:srcRect/>
          <a:stretch/>
        </p:blipFill>
        <p:spPr>
          <a:xfrm>
            <a:off x="4878139" y="1111745"/>
            <a:ext cx="3578572" cy="2711276"/>
          </a:xfrm>
          <a:prstGeom prst="rect">
            <a:avLst/>
          </a:prstGeom>
          <a:noFill/>
          <a:ln>
            <a:noFill/>
          </a:ln>
        </p:spPr>
      </p:pic>
      <p:sp>
        <p:nvSpPr>
          <p:cNvPr id="167" name="Google Shape;167;p37"/>
          <p:cNvSpPr/>
          <p:nvPr/>
        </p:nvSpPr>
        <p:spPr>
          <a:xfrm>
            <a:off x="4874790" y="4103488"/>
            <a:ext cx="2438905" cy="33485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8" name="Google Shape;168;p37"/>
          <p:cNvSpPr/>
          <p:nvPr/>
        </p:nvSpPr>
        <p:spPr>
          <a:xfrm>
            <a:off x="4882604" y="707379"/>
            <a:ext cx="2423304" cy="158483"/>
          </a:xfrm>
          <a:custGeom>
            <a:avLst/>
            <a:gdLst/>
            <a:ahLst/>
            <a:cxnLst/>
            <a:rect l="l" t="t" r="r" b="b"/>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9"/>
        <p:cNvGrpSpPr/>
        <p:nvPr/>
      </p:nvGrpSpPr>
      <p:grpSpPr>
        <a:xfrm>
          <a:off x="0" y="0"/>
          <a:ext cx="0" cy="0"/>
          <a:chOff x="0" y="0"/>
          <a:chExt cx="0" cy="0"/>
        </a:xfrm>
      </p:grpSpPr>
      <p:pic>
        <p:nvPicPr>
          <p:cNvPr id="170" name="Google Shape;170;p38"/>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1" name="Google Shape;171;p38"/>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38"/>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3" name="Google Shape;173;p38"/>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4"/>
        <p:cNvGrpSpPr/>
        <p:nvPr/>
      </p:nvGrpSpPr>
      <p:grpSpPr>
        <a:xfrm>
          <a:off x="0" y="0"/>
          <a:ext cx="0" cy="0"/>
          <a:chOff x="0" y="0"/>
          <a:chExt cx="0" cy="0"/>
        </a:xfrm>
      </p:grpSpPr>
      <p:pic>
        <p:nvPicPr>
          <p:cNvPr id="175" name="Google Shape;175;p39"/>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76" name="Google Shape;176;p39"/>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39"/>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8" name="Google Shape;178;p39"/>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9"/>
        <p:cNvGrpSpPr/>
        <p:nvPr/>
      </p:nvGrpSpPr>
      <p:grpSpPr>
        <a:xfrm>
          <a:off x="0" y="0"/>
          <a:ext cx="0" cy="0"/>
          <a:chOff x="0" y="0"/>
          <a:chExt cx="0" cy="0"/>
        </a:xfrm>
      </p:grpSpPr>
      <p:pic>
        <p:nvPicPr>
          <p:cNvPr id="180" name="Google Shape;180;p40"/>
          <p:cNvPicPr preferRelativeResize="0"/>
          <p:nvPr/>
        </p:nvPicPr>
        <p:blipFill rotWithShape="1">
          <a:blip r:embed="rId2">
            <a:alphaModFix/>
          </a:blip>
          <a:srcRect/>
          <a:stretch/>
        </p:blipFill>
        <p:spPr>
          <a:xfrm>
            <a:off x="0" y="0"/>
            <a:ext cx="5143500" cy="5143500"/>
          </a:xfrm>
          <a:prstGeom prst="rect">
            <a:avLst/>
          </a:prstGeom>
          <a:noFill/>
          <a:ln>
            <a:noFill/>
          </a:ln>
        </p:spPr>
      </p:pic>
      <p:sp>
        <p:nvSpPr>
          <p:cNvPr id="181" name="Google Shape;181;p4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BCBEC0"/>
                </a:solidFill>
                <a:latin typeface="Dosis"/>
                <a:ea typeface="Dosis"/>
                <a:cs typeface="Dosis"/>
                <a:sym typeface="Dosis"/>
              </a:rPr>
              <a:t>Passionate developer, lover of pizza and cute little dogs. Previously at Acme Inc and Awesome Startup.</a:t>
            </a:r>
            <a:endParaRPr sz="1800" b="0" i="0" u="none" strike="noStrike" cap="none">
              <a:solidFill>
                <a:srgbClr val="BCBEC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BCBEC0"/>
              </a:solidFill>
              <a:latin typeface="Dosis"/>
              <a:ea typeface="Dosis"/>
              <a:cs typeface="Dosis"/>
              <a:sym typeface="Dosis"/>
            </a:endParaRPr>
          </a:p>
        </p:txBody>
      </p:sp>
      <p:sp>
        <p:nvSpPr>
          <p:cNvPr id="182" name="Google Shape;182;p40"/>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Dosis"/>
                <a:ea typeface="Dosis"/>
                <a:cs typeface="Dosis"/>
                <a:sym typeface="Dosis"/>
              </a:rPr>
              <a:t>Welcome</a:t>
            </a:r>
            <a:endParaRPr sz="1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Dosis"/>
                <a:ea typeface="Dosis"/>
                <a:cs typeface="Dosis"/>
                <a:sym typeface="Dosis"/>
              </a:rPr>
              <a:t>John Coder</a:t>
            </a:r>
            <a:endParaRPr sz="2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4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3"/>
        <p:cNvGrpSpPr/>
        <p:nvPr/>
      </p:nvGrpSpPr>
      <p:grpSpPr>
        <a:xfrm>
          <a:off x="0" y="0"/>
          <a:ext cx="0" cy="0"/>
          <a:chOff x="0" y="0"/>
          <a:chExt cx="0" cy="0"/>
        </a:xfrm>
      </p:grpSpPr>
      <p:pic>
        <p:nvPicPr>
          <p:cNvPr id="184" name="Google Shape;184;p41"/>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5" name="Google Shape;185;p41"/>
          <p:cNvPicPr preferRelativeResize="0"/>
          <p:nvPr/>
        </p:nvPicPr>
        <p:blipFill rotWithShape="1">
          <a:blip r:embed="rId3">
            <a:alphaModFix/>
          </a:blip>
          <a:srcRect/>
          <a:stretch/>
        </p:blipFill>
        <p:spPr>
          <a:xfrm>
            <a:off x="3079949" y="2258699"/>
            <a:ext cx="2984101" cy="626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6"/>
        <p:cNvGrpSpPr/>
        <p:nvPr/>
      </p:nvGrpSpPr>
      <p:grpSpPr>
        <a:xfrm>
          <a:off x="0" y="0"/>
          <a:ext cx="0" cy="0"/>
          <a:chOff x="0" y="0"/>
          <a:chExt cx="0" cy="0"/>
        </a:xfrm>
      </p:grpSpPr>
      <p:pic>
        <p:nvPicPr>
          <p:cNvPr id="187" name="Google Shape;187;p42"/>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8" name="Google Shape;188;p42"/>
          <p:cNvPicPr preferRelativeResize="0"/>
          <p:nvPr/>
        </p:nvPicPr>
        <p:blipFill rotWithShape="1">
          <a:blip r:embed="rId3">
            <a:alphaModFix/>
          </a:blip>
          <a:srcRect/>
          <a:stretch/>
        </p:blipFill>
        <p:spPr>
          <a:xfrm>
            <a:off x="3079946" y="2257954"/>
            <a:ext cx="2984101" cy="62758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9"/>
        <p:cNvGrpSpPr/>
        <p:nvPr/>
      </p:nvGrpSpPr>
      <p:grpSpPr>
        <a:xfrm>
          <a:off x="0" y="0"/>
          <a:ext cx="0" cy="0"/>
          <a:chOff x="0" y="0"/>
          <a:chExt cx="0" cy="0"/>
        </a:xfrm>
      </p:grpSpPr>
      <p:sp>
        <p:nvSpPr>
          <p:cNvPr id="190" name="Google Shape;190;p43"/>
          <p:cNvSpPr/>
          <p:nvPr/>
        </p:nvSpPr>
        <p:spPr>
          <a:xfrm>
            <a:off x="469021" y="2179413"/>
            <a:ext cx="8210374" cy="78467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THANKS!</a:t>
            </a:r>
            <a:endParaRPr sz="1000" b="0" i="0" u="none" strike="noStrike" cap="none">
              <a:solidFill>
                <a:schemeClr val="lt1"/>
              </a:solidFill>
              <a:latin typeface="Dosis"/>
              <a:ea typeface="Dosis"/>
              <a:cs typeface="Dosis"/>
              <a:sym typeface="Dosis"/>
            </a:endParaRPr>
          </a:p>
        </p:txBody>
      </p:sp>
      <p:sp>
        <p:nvSpPr>
          <p:cNvPr id="191" name="Google Shape;191;p43"/>
          <p:cNvSpPr/>
          <p:nvPr/>
        </p:nvSpPr>
        <p:spPr>
          <a:xfrm>
            <a:off x="2676525" y="3243775"/>
            <a:ext cx="3790948" cy="66155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SzPts val="1400"/>
              <a:buFont typeface="Arial"/>
              <a:buNone/>
            </a:pPr>
            <a:r>
              <a:rPr lang="en" sz="1400" b="0" i="0" u="none" strike="noStrike" cap="none">
                <a:solidFill>
                  <a:schemeClr val="lt1"/>
                </a:solidFill>
                <a:latin typeface="Dosis"/>
                <a:ea typeface="Dosis"/>
                <a:cs typeface="Dosis"/>
                <a:sym typeface="Dosis"/>
              </a:rPr>
              <a:t>Zach Sims   </a:t>
            </a:r>
            <a:endParaRPr sz="14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@zsims   </a:t>
            </a:r>
            <a:endParaRPr sz="12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zach@codecademy.com</a:t>
            </a:r>
            <a:endParaRPr sz="1200" b="0" i="0" u="none" strike="noStrike" cap="none">
              <a:solidFill>
                <a:srgbClr val="BCBEC0"/>
              </a:solidFill>
              <a:latin typeface="Dosis"/>
              <a:ea typeface="Dosis"/>
              <a:cs typeface="Dosis"/>
              <a:sym typeface="Dosis"/>
            </a:endParaRPr>
          </a:p>
        </p:txBody>
      </p:sp>
      <p:pic>
        <p:nvPicPr>
          <p:cNvPr id="192" name="Google Shape;192;p43"/>
          <p:cNvPicPr preferRelativeResize="0"/>
          <p:nvPr/>
        </p:nvPicPr>
        <p:blipFill rotWithShape="1">
          <a:blip r:embed="rId2">
            <a:alphaModFix/>
          </a:blip>
          <a:srcRect/>
          <a:stretch/>
        </p:blipFill>
        <p:spPr>
          <a:xfrm>
            <a:off x="3890566" y="1496600"/>
            <a:ext cx="1362880" cy="286626"/>
          </a:xfrm>
          <a:prstGeom prst="rect">
            <a:avLst/>
          </a:prstGeom>
          <a:noFill/>
          <a:ln>
            <a:noFill/>
          </a:ln>
        </p:spPr>
      </p:pic>
      <p:sp>
        <p:nvSpPr>
          <p:cNvPr id="193" name="Google Shape;193;p43"/>
          <p:cNvSpPr/>
          <p:nvPr/>
        </p:nvSpPr>
        <p:spPr>
          <a:xfrm>
            <a:off x="2676525" y="4634425"/>
            <a:ext cx="3790948" cy="34727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C8CACB"/>
              </a:buClr>
              <a:buSzPts val="1200"/>
              <a:buFont typeface="Arial"/>
              <a:buNone/>
            </a:pPr>
            <a:r>
              <a:rPr lang="en" sz="1200" b="0" i="0" u="none" strike="noStrike" cap="none">
                <a:solidFill>
                  <a:srgbClr val="C8CACB"/>
                </a:solidFill>
                <a:latin typeface="Dosis"/>
                <a:ea typeface="Dosis"/>
                <a:cs typeface="Dosis"/>
                <a:sym typeface="Dosis"/>
              </a:rPr>
              <a:t>WE’RE HIRING:</a:t>
            </a:r>
            <a:r>
              <a:rPr lang="en" sz="1200" b="0" i="0" u="none" strike="noStrike" cap="none">
                <a:solidFill>
                  <a:srgbClr val="F4F5F5"/>
                </a:solidFill>
                <a:latin typeface="Dosis"/>
                <a:ea typeface="Dosis"/>
                <a:cs typeface="Dosis"/>
                <a:sym typeface="Dosis"/>
              </a:rPr>
              <a:t> </a:t>
            </a:r>
            <a:r>
              <a:rPr lang="en" sz="1200" b="0" i="0" u="none" strike="noStrike" cap="none">
                <a:solidFill>
                  <a:srgbClr val="FA726E"/>
                </a:solidFill>
                <a:latin typeface="Dosis"/>
                <a:ea typeface="Dosis"/>
                <a:cs typeface="Dosis"/>
                <a:sym typeface="Dosis"/>
              </a:rPr>
              <a:t>http://www.codecademy.com/about/jobs</a:t>
            </a:r>
            <a:endParaRPr sz="1200" b="0" i="0" u="none" strike="noStrike" cap="none">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endParaRPr sz="12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Google Shape;195;p44"/>
          <p:cNvCxnSpPr/>
          <p:nvPr/>
        </p:nvCxnSpPr>
        <p:spPr>
          <a:xfrm>
            <a:off x="3811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6" name="Google Shape;196;p44"/>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Q2</a:t>
            </a:r>
            <a:endParaRPr sz="900" b="0" i="0" u="none" strike="noStrike" cap="none">
              <a:solidFill>
                <a:srgbClr val="000000"/>
              </a:solidFill>
              <a:latin typeface="Dosis"/>
              <a:ea typeface="Dosis"/>
              <a:cs typeface="Dosis"/>
              <a:sym typeface="Dosis"/>
            </a:endParaRPr>
          </a:p>
        </p:txBody>
      </p:sp>
      <p:cxnSp>
        <p:nvCxnSpPr>
          <p:cNvPr id="197" name="Google Shape;197;p44"/>
          <p:cNvCxnSpPr/>
          <p:nvPr/>
        </p:nvCxnSpPr>
        <p:spPr>
          <a:xfrm>
            <a:off x="3202338"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8" name="Google Shape;198;p44"/>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Q3</a:t>
            </a:r>
            <a:endParaRPr sz="900" b="0" i="0" u="none" strike="noStrike" cap="none">
              <a:solidFill>
                <a:srgbClr val="000000"/>
              </a:solidFill>
              <a:latin typeface="Dosis"/>
              <a:ea typeface="Dosis"/>
              <a:cs typeface="Dosis"/>
              <a:sym typeface="Dosis"/>
            </a:endParaRPr>
          </a:p>
        </p:txBody>
      </p:sp>
      <p:cxnSp>
        <p:nvCxnSpPr>
          <p:cNvPr id="199" name="Google Shape;199;p44"/>
          <p:cNvCxnSpPr/>
          <p:nvPr/>
        </p:nvCxnSpPr>
        <p:spPr>
          <a:xfrm>
            <a:off x="60235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200" name="Google Shape;200;p44"/>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Q4</a:t>
            </a:r>
            <a:endParaRPr sz="900" b="0" i="0" u="none" strike="noStrike" cap="none">
              <a:solidFill>
                <a:srgbClr val="000000"/>
              </a:solidFill>
              <a:latin typeface="Dosis"/>
              <a:ea typeface="Dosis"/>
              <a:cs typeface="Dosis"/>
              <a:sym typeface="Dosis"/>
            </a:endParaRPr>
          </a:p>
        </p:txBody>
      </p:sp>
      <p:cxnSp>
        <p:nvCxnSpPr>
          <p:cNvPr id="201" name="Google Shape;201;p44"/>
          <p:cNvCxnSpPr/>
          <p:nvPr/>
        </p:nvCxnSpPr>
        <p:spPr>
          <a:xfrm>
            <a:off x="3811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2" name="Google Shape;202;p44"/>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July</a:t>
            </a:r>
            <a:endParaRPr sz="900" b="0" i="0" u="none" strike="noStrike" cap="none">
              <a:solidFill>
                <a:srgbClr val="B7B7B7"/>
              </a:solidFill>
              <a:latin typeface="Dosis"/>
              <a:ea typeface="Dosis"/>
              <a:cs typeface="Dosis"/>
              <a:sym typeface="Dosis"/>
            </a:endParaRPr>
          </a:p>
        </p:txBody>
      </p:sp>
      <p:sp>
        <p:nvSpPr>
          <p:cNvPr id="203" name="Google Shape;203;p44"/>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August</a:t>
            </a:r>
            <a:endParaRPr sz="900" b="0" i="0" u="none" strike="noStrike" cap="none">
              <a:solidFill>
                <a:srgbClr val="B7B7B7"/>
              </a:solidFill>
              <a:latin typeface="Dosis"/>
              <a:ea typeface="Dosis"/>
              <a:cs typeface="Dosis"/>
              <a:sym typeface="Dosis"/>
            </a:endParaRPr>
          </a:p>
        </p:txBody>
      </p:sp>
      <p:cxnSp>
        <p:nvCxnSpPr>
          <p:cNvPr id="204" name="Google Shape;204;p44"/>
          <p:cNvCxnSpPr/>
          <p:nvPr/>
        </p:nvCxnSpPr>
        <p:spPr>
          <a:xfrm>
            <a:off x="1326506"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5" name="Google Shape;205;p44"/>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September</a:t>
            </a:r>
            <a:endParaRPr sz="900" b="0" i="0" u="none" strike="noStrike" cap="none">
              <a:solidFill>
                <a:srgbClr val="B7B7B7"/>
              </a:solidFill>
              <a:latin typeface="Dosis"/>
              <a:ea typeface="Dosis"/>
              <a:cs typeface="Dosis"/>
              <a:sym typeface="Dosis"/>
            </a:endParaRPr>
          </a:p>
        </p:txBody>
      </p:sp>
      <p:cxnSp>
        <p:nvCxnSpPr>
          <p:cNvPr id="206" name="Google Shape;206;p44"/>
          <p:cNvCxnSpPr/>
          <p:nvPr/>
        </p:nvCxnSpPr>
        <p:spPr>
          <a:xfrm>
            <a:off x="22736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07" name="Google Shape;207;p44"/>
          <p:cNvCxnSpPr/>
          <p:nvPr/>
        </p:nvCxnSpPr>
        <p:spPr>
          <a:xfrm>
            <a:off x="60235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8" name="Google Shape;208;p44"/>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January</a:t>
            </a:r>
            <a:endParaRPr sz="900" b="0" i="0" u="none" strike="noStrike" cap="none">
              <a:solidFill>
                <a:srgbClr val="B7B7B7"/>
              </a:solidFill>
              <a:latin typeface="Dosis"/>
              <a:ea typeface="Dosis"/>
              <a:cs typeface="Dosis"/>
              <a:sym typeface="Dosis"/>
            </a:endParaRPr>
          </a:p>
        </p:txBody>
      </p:sp>
      <p:sp>
        <p:nvSpPr>
          <p:cNvPr id="209" name="Google Shape;209;p44"/>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February</a:t>
            </a:r>
            <a:endParaRPr sz="900" b="0" i="0" u="none" strike="noStrike" cap="none">
              <a:solidFill>
                <a:srgbClr val="B7B7B7"/>
              </a:solidFill>
              <a:latin typeface="Dosis"/>
              <a:ea typeface="Dosis"/>
              <a:cs typeface="Dosis"/>
              <a:sym typeface="Dosis"/>
            </a:endParaRPr>
          </a:p>
        </p:txBody>
      </p:sp>
      <p:cxnSp>
        <p:nvCxnSpPr>
          <p:cNvPr id="210" name="Google Shape;210;p44"/>
          <p:cNvCxnSpPr/>
          <p:nvPr/>
        </p:nvCxnSpPr>
        <p:spPr>
          <a:xfrm>
            <a:off x="69689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1" name="Google Shape;211;p44"/>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March</a:t>
            </a:r>
            <a:endParaRPr sz="900" b="0" i="0" u="none" strike="noStrike" cap="none">
              <a:solidFill>
                <a:srgbClr val="B7B7B7"/>
              </a:solidFill>
              <a:latin typeface="Dosis"/>
              <a:ea typeface="Dosis"/>
              <a:cs typeface="Dosis"/>
              <a:sym typeface="Dosis"/>
            </a:endParaRPr>
          </a:p>
        </p:txBody>
      </p:sp>
      <p:cxnSp>
        <p:nvCxnSpPr>
          <p:cNvPr id="212" name="Google Shape;212;p44"/>
          <p:cNvCxnSpPr/>
          <p:nvPr/>
        </p:nvCxnSpPr>
        <p:spPr>
          <a:xfrm>
            <a:off x="79160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3" name="Google Shape;213;p44"/>
          <p:cNvCxnSpPr/>
          <p:nvPr/>
        </p:nvCxnSpPr>
        <p:spPr>
          <a:xfrm>
            <a:off x="32023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4" name="Google Shape;214;p4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October</a:t>
            </a:r>
            <a:endParaRPr sz="900" b="0" i="0" u="none" strike="noStrike" cap="none">
              <a:solidFill>
                <a:srgbClr val="B7B7B7"/>
              </a:solidFill>
              <a:latin typeface="Dosis"/>
              <a:ea typeface="Dosis"/>
              <a:cs typeface="Dosis"/>
              <a:sym typeface="Dosis"/>
            </a:endParaRPr>
          </a:p>
        </p:txBody>
      </p:sp>
      <p:sp>
        <p:nvSpPr>
          <p:cNvPr id="215" name="Google Shape;215;p44"/>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November</a:t>
            </a:r>
            <a:endParaRPr sz="900" b="0" i="0" u="none" strike="noStrike" cap="none">
              <a:solidFill>
                <a:srgbClr val="B7B7B7"/>
              </a:solidFill>
              <a:latin typeface="Dosis"/>
              <a:ea typeface="Dosis"/>
              <a:cs typeface="Dosis"/>
              <a:sym typeface="Dosis"/>
            </a:endParaRPr>
          </a:p>
        </p:txBody>
      </p:sp>
      <p:cxnSp>
        <p:nvCxnSpPr>
          <p:cNvPr id="216" name="Google Shape;216;p44"/>
          <p:cNvCxnSpPr/>
          <p:nvPr/>
        </p:nvCxnSpPr>
        <p:spPr>
          <a:xfrm>
            <a:off x="41477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7" name="Google Shape;217;p44"/>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December</a:t>
            </a:r>
            <a:endParaRPr sz="900" b="0" i="0" u="none" strike="noStrike" cap="none">
              <a:solidFill>
                <a:srgbClr val="B7B7B7"/>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B7B7B7"/>
              </a:solidFill>
              <a:latin typeface="Dosis"/>
              <a:ea typeface="Dosis"/>
              <a:cs typeface="Dosis"/>
              <a:sym typeface="Dosis"/>
            </a:endParaRPr>
          </a:p>
        </p:txBody>
      </p:sp>
      <p:cxnSp>
        <p:nvCxnSpPr>
          <p:cNvPr id="218" name="Google Shape;218;p44"/>
          <p:cNvCxnSpPr/>
          <p:nvPr/>
        </p:nvCxnSpPr>
        <p:spPr>
          <a:xfrm>
            <a:off x="50948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9" name="Google Shape;219;p44"/>
          <p:cNvCxnSpPr/>
          <p:nvPr/>
        </p:nvCxnSpPr>
        <p:spPr>
          <a:xfrm>
            <a:off x="3202338"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0" name="Google Shape;220;p44"/>
          <p:cNvCxnSpPr/>
          <p:nvPr/>
        </p:nvCxnSpPr>
        <p:spPr>
          <a:xfrm>
            <a:off x="6023550"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1" name="Google Shape;221;p44"/>
          <p:cNvCxnSpPr/>
          <p:nvPr/>
        </p:nvCxnSpPr>
        <p:spPr>
          <a:xfrm>
            <a:off x="381150" y="977325"/>
            <a:ext cx="0" cy="2893500"/>
          </a:xfrm>
          <a:prstGeom prst="straightConnector1">
            <a:avLst/>
          </a:prstGeom>
          <a:noFill/>
          <a:ln w="9525" cap="flat" cmpd="sng">
            <a:solidFill>
              <a:srgbClr val="939598"/>
            </a:solidFill>
            <a:prstDash val="dot"/>
            <a:round/>
            <a:headEnd type="none" w="sm" len="sm"/>
            <a:tailEnd type="none" w="sm" len="sm"/>
          </a:ln>
        </p:spPr>
      </p:cxnSp>
      <p:sp>
        <p:nvSpPr>
          <p:cNvPr id="222" name="Google Shape;222;p44"/>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Spec definition</a:t>
            </a:r>
            <a:endParaRPr sz="1000" b="0" i="0" u="none" strike="noStrike" cap="none">
              <a:solidFill>
                <a:srgbClr val="666666"/>
              </a:solidFill>
              <a:latin typeface="Dosis"/>
              <a:ea typeface="Dosis"/>
              <a:cs typeface="Dosis"/>
              <a:sym typeface="Dosis"/>
            </a:endParaRPr>
          </a:p>
        </p:txBody>
      </p:sp>
      <p:sp>
        <p:nvSpPr>
          <p:cNvPr id="223" name="Google Shape;223;p44"/>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Evaluate, and build</a:t>
            </a:r>
            <a:endParaRPr sz="1000" b="0" i="0" u="none" strike="noStrike" cap="none">
              <a:solidFill>
                <a:srgbClr val="666666"/>
              </a:solidFill>
              <a:latin typeface="Dosis"/>
              <a:ea typeface="Dosis"/>
              <a:cs typeface="Dosis"/>
              <a:sym typeface="Dosis"/>
            </a:endParaRPr>
          </a:p>
        </p:txBody>
      </p:sp>
      <p:sp>
        <p:nvSpPr>
          <p:cNvPr id="224" name="Google Shape;224;p4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non-US app store?</a:t>
            </a:r>
            <a:endParaRPr sz="1000" b="0" i="0" u="none" strike="noStrike" cap="none">
              <a:solidFill>
                <a:srgbClr val="666666"/>
              </a:solidFill>
              <a:latin typeface="Dosis"/>
              <a:ea typeface="Dosis"/>
              <a:cs typeface="Dosis"/>
              <a:sym typeface="Dosis"/>
            </a:endParaRPr>
          </a:p>
        </p:txBody>
      </p:sp>
      <p:sp>
        <p:nvSpPr>
          <p:cNvPr id="225" name="Google Shape;225;p44"/>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LTP 1+2 francine release</a:t>
            </a:r>
            <a:endParaRPr sz="1000" b="0" i="0" u="none" strike="noStrike" cap="none">
              <a:solidFill>
                <a:srgbClr val="FFFFFF"/>
              </a:solidFill>
              <a:latin typeface="Dosis"/>
              <a:ea typeface="Dosis"/>
              <a:cs typeface="Dosis"/>
              <a:sym typeface="Dosis"/>
            </a:endParaRPr>
          </a:p>
        </p:txBody>
      </p:sp>
      <p:sp>
        <p:nvSpPr>
          <p:cNvPr id="226" name="Google Shape;226;p44"/>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final release</a:t>
            </a:r>
            <a:endParaRPr sz="1000" b="0" i="0" u="none" strike="noStrike" cap="none">
              <a:solidFill>
                <a:srgbClr val="FFFFFF"/>
              </a:solidFill>
              <a:latin typeface="Dosis"/>
              <a:ea typeface="Dosis"/>
              <a:cs typeface="Dosis"/>
              <a:sym typeface="Dosis"/>
            </a:endParaRPr>
          </a:p>
        </p:txBody>
      </p:sp>
      <p:sp>
        <p:nvSpPr>
          <p:cNvPr id="227" name="Google Shape;227;p44"/>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HT: 100 interviews</a:t>
            </a:r>
            <a:endParaRPr sz="1000" b="0" i="0" u="none" strike="noStrike" cap="none">
              <a:solidFill>
                <a:srgbClr val="FFFFFF"/>
              </a:solidFill>
              <a:latin typeface="Dosis"/>
              <a:ea typeface="Dosis"/>
              <a:cs typeface="Dosis"/>
              <a:sym typeface="Dosis"/>
            </a:endParaRPr>
          </a:p>
        </p:txBody>
      </p:sp>
      <p:sp>
        <p:nvSpPr>
          <p:cNvPr id="228" name="Google Shape;228;p44"/>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hireability funnel + integration?</a:t>
            </a:r>
            <a:endParaRPr sz="1000" b="0" i="0" u="none" strike="noStrike" cap="none">
              <a:solidFill>
                <a:srgbClr val="FFFFFF"/>
              </a:solidFill>
              <a:latin typeface="Dosis"/>
              <a:ea typeface="Dosis"/>
              <a:cs typeface="Dosis"/>
              <a:sym typeface="Dosis"/>
            </a:endParaRPr>
          </a:p>
        </p:txBody>
      </p:sp>
      <p:sp>
        <p:nvSpPr>
          <p:cNvPr id="229" name="Google Shape;229;p44"/>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Peer Code Review</a:t>
            </a:r>
            <a:endParaRPr sz="1000" b="0" i="0" u="none" strike="noStrike" cap="none">
              <a:solidFill>
                <a:srgbClr val="FFFFFF"/>
              </a:solidFill>
              <a:latin typeface="Dosis"/>
              <a:ea typeface="Dosis"/>
              <a:cs typeface="Dosis"/>
              <a:sym typeface="Dosis"/>
            </a:endParaRPr>
          </a:p>
        </p:txBody>
      </p:sp>
      <p:sp>
        <p:nvSpPr>
          <p:cNvPr id="230" name="Google Shape;230;p44"/>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Guidance Counselor</a:t>
            </a:r>
            <a:endParaRPr sz="1000" b="0" i="0" u="none" strike="noStrike" cap="none">
              <a:solidFill>
                <a:srgbClr val="FFFFFF"/>
              </a:solidFill>
              <a:latin typeface="Dosis"/>
              <a:ea typeface="Dosis"/>
              <a:cs typeface="Dosis"/>
              <a:sym typeface="Dosis"/>
            </a:endParaRPr>
          </a:p>
        </p:txBody>
      </p:sp>
      <p:sp>
        <p:nvSpPr>
          <p:cNvPr id="231" name="Google Shape;231;p44"/>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Deliver to US app store</a:t>
            </a:r>
            <a:endParaRPr sz="1000" b="0" i="0" u="none" strike="noStrike" cap="none">
              <a:solidFill>
                <a:srgbClr val="666666"/>
              </a:solidFill>
              <a:latin typeface="Dosis"/>
              <a:ea typeface="Dosis"/>
              <a:cs typeface="Dosis"/>
              <a:sym typeface="Dosis"/>
            </a:endParaRPr>
          </a:p>
        </p:txBody>
      </p:sp>
      <p:cxnSp>
        <p:nvCxnSpPr>
          <p:cNvPr id="232" name="Google Shape;232;p44"/>
          <p:cNvCxnSpPr/>
          <p:nvPr/>
        </p:nvCxnSpPr>
        <p:spPr>
          <a:xfrm>
            <a:off x="8813875" y="977325"/>
            <a:ext cx="0" cy="2893500"/>
          </a:xfrm>
          <a:prstGeom prst="straightConnector1">
            <a:avLst/>
          </a:prstGeom>
          <a:noFill/>
          <a:ln w="9525" cap="flat" cmpd="sng">
            <a:solidFill>
              <a:srgbClr val="939598"/>
            </a:solidFill>
            <a:prstDash val="dot"/>
            <a:round/>
            <a:headEnd type="none" w="sm" len="sm"/>
            <a:tailEnd type="none" w="sm" len="sm"/>
          </a:ln>
        </p:spPr>
      </p:cxnSp>
      <p:sp>
        <p:nvSpPr>
          <p:cNvPr id="233" name="Google Shape;233;p44"/>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4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295269"/>
                </a:solidFill>
                <a:latin typeface="Dosis"/>
                <a:ea typeface="Dosis"/>
                <a:cs typeface="Dosis"/>
                <a:sym typeface="Dosis"/>
              </a:rPr>
              <a:t>LTP3</a:t>
            </a:r>
            <a:endParaRPr sz="1100" b="0" i="0" u="none" strike="noStrike" cap="none">
              <a:solidFill>
                <a:srgbClr val="295269"/>
              </a:solidFill>
              <a:latin typeface="Dosis"/>
              <a:ea typeface="Dosis"/>
              <a:cs typeface="Dosis"/>
              <a:sym typeface="Dosis"/>
            </a:endParaRPr>
          </a:p>
        </p:txBody>
      </p:sp>
      <p:sp>
        <p:nvSpPr>
          <p:cNvPr id="235" name="Google Shape;235;p44"/>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6AB1D3"/>
                </a:solidFill>
                <a:latin typeface="Dosis"/>
                <a:ea typeface="Dosis"/>
                <a:cs typeface="Dosis"/>
                <a:sym typeface="Dosis"/>
              </a:rPr>
              <a:t>Community + $</a:t>
            </a:r>
            <a:endParaRPr sz="1100" b="0" i="0" u="none" strike="noStrike" cap="none">
              <a:solidFill>
                <a:srgbClr val="6AB1D3"/>
              </a:solidFill>
              <a:latin typeface="Dosis"/>
              <a:ea typeface="Dosis"/>
              <a:cs typeface="Dosis"/>
              <a:sym typeface="Dosis"/>
            </a:endParaRPr>
          </a:p>
        </p:txBody>
      </p:sp>
      <p:sp>
        <p:nvSpPr>
          <p:cNvPr id="236" name="Google Shape;236;p44"/>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44"/>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40D7C1"/>
                </a:solidFill>
                <a:latin typeface="Dosis"/>
                <a:ea typeface="Dosis"/>
                <a:cs typeface="Dosis"/>
                <a:sym typeface="Dosis"/>
              </a:rPr>
              <a:t>Mobile</a:t>
            </a:r>
            <a:endParaRPr sz="1100" b="0" i="0" u="none" strike="noStrike" cap="none">
              <a:solidFill>
                <a:srgbClr val="40D7C1"/>
              </a:solidFill>
              <a:latin typeface="Dosis"/>
              <a:ea typeface="Dosis"/>
              <a:cs typeface="Dosis"/>
              <a:sym typeface="Dosis"/>
            </a:endParaRPr>
          </a:p>
        </p:txBody>
      </p:sp>
      <p:sp>
        <p:nvSpPr>
          <p:cNvPr id="238" name="Google Shape;238;p44"/>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9" name="Google Shape;239;p44"/>
          <p:cNvCxnSpPr/>
          <p:nvPr/>
        </p:nvCxnSpPr>
        <p:spPr>
          <a:xfrm>
            <a:off x="381150" y="3849525"/>
            <a:ext cx="8435100" cy="0"/>
          </a:xfrm>
          <a:prstGeom prst="straightConnector1">
            <a:avLst/>
          </a:prstGeom>
          <a:noFill/>
          <a:ln w="9525" cap="flat" cmpd="sng">
            <a:solidFill>
              <a:srgbClr val="939598"/>
            </a:solidFill>
            <a:prstDash val="dot"/>
            <a:round/>
            <a:headEnd type="none" w="sm" len="sm"/>
            <a:tailEnd type="none" w="sm" len="sm"/>
          </a:ln>
        </p:spPr>
      </p:cxnSp>
      <p:cxnSp>
        <p:nvCxnSpPr>
          <p:cNvPr id="240" name="Google Shape;240;p44"/>
          <p:cNvCxnSpPr/>
          <p:nvPr/>
        </p:nvCxnSpPr>
        <p:spPr>
          <a:xfrm>
            <a:off x="381150" y="977325"/>
            <a:ext cx="8435100" cy="0"/>
          </a:xfrm>
          <a:prstGeom prst="straightConnector1">
            <a:avLst/>
          </a:prstGeom>
          <a:noFill/>
          <a:ln w="9525" cap="flat" cmpd="sng">
            <a:solidFill>
              <a:srgbClr val="939598"/>
            </a:solidFill>
            <a:prstDash val="dot"/>
            <a:round/>
            <a:headEnd type="none" w="sm" len="sm"/>
            <a:tailEnd type="none" w="sm" len="sm"/>
          </a:ln>
        </p:spPr>
      </p:cxnSp>
      <p:cxnSp>
        <p:nvCxnSpPr>
          <p:cNvPr id="241" name="Google Shape;241;p44"/>
          <p:cNvCxnSpPr/>
          <p:nvPr/>
        </p:nvCxnSpPr>
        <p:spPr>
          <a:xfrm>
            <a:off x="381150" y="2017875"/>
            <a:ext cx="8435100" cy="0"/>
          </a:xfrm>
          <a:prstGeom prst="straightConnector1">
            <a:avLst/>
          </a:prstGeom>
          <a:noFill/>
          <a:ln w="9525" cap="flat" cmpd="sng">
            <a:solidFill>
              <a:srgbClr val="939598"/>
            </a:solidFill>
            <a:prstDash val="dot"/>
            <a:round/>
            <a:headEnd type="none" w="sm" len="sm"/>
            <a:tailEnd type="none" w="sm" len="sm"/>
          </a:ln>
        </p:spPr>
      </p:cxnSp>
      <p:cxnSp>
        <p:nvCxnSpPr>
          <p:cNvPr id="242" name="Google Shape;242;p44"/>
          <p:cNvCxnSpPr/>
          <p:nvPr/>
        </p:nvCxnSpPr>
        <p:spPr>
          <a:xfrm>
            <a:off x="381150" y="2987150"/>
            <a:ext cx="8435100" cy="0"/>
          </a:xfrm>
          <a:prstGeom prst="straightConnector1">
            <a:avLst/>
          </a:prstGeom>
          <a:noFill/>
          <a:ln w="9525" cap="flat" cmpd="sng">
            <a:solidFill>
              <a:srgbClr val="939598"/>
            </a:solidFill>
            <a:prstDash val="dot"/>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7"/>
        <p:cNvGrpSpPr/>
        <p:nvPr/>
      </p:nvGrpSpPr>
      <p:grpSpPr>
        <a:xfrm>
          <a:off x="0" y="0"/>
          <a:ext cx="0" cy="0"/>
          <a:chOff x="0" y="0"/>
          <a:chExt cx="0" cy="0"/>
        </a:xfrm>
      </p:grpSpPr>
      <p:sp>
        <p:nvSpPr>
          <p:cNvPr id="248" name="Google Shape;248;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9" name="Google Shape;249;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50" name="Google Shape;250;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1"/>
        <p:cNvGrpSpPr/>
        <p:nvPr/>
      </p:nvGrpSpPr>
      <p:grpSpPr>
        <a:xfrm>
          <a:off x="0" y="0"/>
          <a:ext cx="0" cy="0"/>
          <a:chOff x="0" y="0"/>
          <a:chExt cx="0" cy="0"/>
        </a:xfrm>
      </p:grpSpPr>
      <p:sp>
        <p:nvSpPr>
          <p:cNvPr id="252" name="Google Shape;252;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253" name="Google Shape;253;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54" name="Google Shape;254;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sp>
        <p:nvSpPr>
          <p:cNvPr id="256" name="Google Shape;256;p1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57" name="Google Shape;257;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Google Shape;259;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60" name="Google Shape;260;p1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61" name="Google Shape;261;p16"/>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62" name="Google Shape;262;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Google Shape;264;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65" name="Google Shape;265;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Google Shape;267;p1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268" name="Google Shape;268;p1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69" name="Google Shape;269;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4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4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4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Google Shape;271;p1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272" name="Google Shape;272;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Google Shape;274;p2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2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276" name="Google Shape;276;p2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77" name="Google Shape;277;p2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78" name="Google Shape;278;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Google Shape;280;p2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281" name="Google Shape;281;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Google Shape;283;p2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84" name="Google Shape;284;p2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285" name="Google Shape;285;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Google Shape;287;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4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4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4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5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5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5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5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5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5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5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5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7" name="Google Shape;7;p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Google Shape;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Google Shape;51;p10"/>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52" name="Google Shape;52;p10"/>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noAutofit/>
          </a:bodyPr>
          <a:lstStyle>
            <a:lvl1pPr marL="457200" marR="0" lvl="0" indent="-419100" algn="l" rtl="0">
              <a:lnSpc>
                <a:spcPct val="100000"/>
              </a:lnSpc>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Google Shape;244;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5" name="Google Shape;245;p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6" name="Google Shape;24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3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4.xml"/><Relationship Id="rId1" Type="http://schemas.openxmlformats.org/officeDocument/2006/relationships/slideLayout" Target="../slideLayouts/slideLayout34.xml"/></Relationships>
</file>

<file path=ppt/slides/_rels/slide2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5.xml"/><Relationship Id="rId1" Type="http://schemas.openxmlformats.org/officeDocument/2006/relationships/slideLayout" Target="../slideLayouts/slideLayout34.xml"/><Relationship Id="rId4" Type="http://schemas.openxmlformats.org/officeDocument/2006/relationships/image" Target="../media/image18.emf"/></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4.xm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bethharvey/Inference-Final-Project" TargetMode="External"/><Relationship Id="rId2" Type="http://schemas.openxmlformats.org/officeDocument/2006/relationships/notesSlide" Target="../notesSlides/notesSlide29.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1"/>
        <p:cNvGrpSpPr/>
        <p:nvPr/>
      </p:nvGrpSpPr>
      <p:grpSpPr>
        <a:xfrm>
          <a:off x="0" y="0"/>
          <a:ext cx="0" cy="0"/>
          <a:chOff x="0" y="0"/>
          <a:chExt cx="0" cy="0"/>
        </a:xfrm>
      </p:grpSpPr>
      <p:sp>
        <p:nvSpPr>
          <p:cNvPr id="292" name="Google Shape;292;p2"/>
          <p:cNvSpPr/>
          <p:nvPr/>
        </p:nvSpPr>
        <p:spPr>
          <a:xfrm>
            <a:off x="466813" y="2994050"/>
            <a:ext cx="8210374" cy="1561464"/>
          </a:xfrm>
          <a:custGeom>
            <a:avLst/>
            <a:gdLst/>
            <a:ahLst/>
            <a:cxnLst/>
            <a:rect l="l" t="t" r="r" b="b"/>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dirty="0">
                <a:solidFill>
                  <a:schemeClr val="lt1"/>
                </a:solidFill>
                <a:latin typeface="Roboto Black"/>
                <a:ea typeface="Roboto Black"/>
                <a:cs typeface="Roboto Black"/>
                <a:sym typeface="Roboto Black"/>
              </a:rPr>
              <a:t>Analysis of Running Data</a:t>
            </a:r>
            <a:endParaRPr sz="12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Beth Harvey</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June 12, 2023</a:t>
            </a:r>
            <a:endParaRPr sz="2800" b="0" i="0" u="none" strike="noStrike" cap="none" dirty="0">
              <a:solidFill>
                <a:srgbClr val="EFEFEF"/>
              </a:solidFill>
              <a:latin typeface="Roboto Thin"/>
              <a:ea typeface="Roboto Thin"/>
              <a:cs typeface="Roboto Thin"/>
              <a:sym typeface="Roboto Thi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g16477b5d995_0_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Miles per Month by Year</a:t>
            </a:r>
            <a:endParaRPr sz="2400" b="1" i="0" u="none" strike="noStrike" cap="none">
              <a:solidFill>
                <a:srgbClr val="295269"/>
              </a:solidFill>
              <a:latin typeface="Roboto"/>
              <a:ea typeface="Roboto"/>
              <a:cs typeface="Roboto"/>
              <a:sym typeface="Roboto"/>
            </a:endParaRPr>
          </a:p>
        </p:txBody>
      </p:sp>
      <p:sp>
        <p:nvSpPr>
          <p:cNvPr id="345" name="Google Shape;345;g16477b5d995_0_0"/>
          <p:cNvSpPr txBox="1"/>
          <p:nvPr/>
        </p:nvSpPr>
        <p:spPr>
          <a:xfrm>
            <a:off x="259400" y="2491659"/>
            <a:ext cx="3936900" cy="12681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The heatmap of miles run per month by year highlights the training I did for races in 2017-2019. The highest number of miles per month is in the summers of each of those years.</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I typically run the least in January and December.</a:t>
            </a:r>
            <a:endParaRPr sz="1200" dirty="0">
              <a:latin typeface="Roboto"/>
              <a:ea typeface="Roboto"/>
              <a:cs typeface="Roboto"/>
              <a:sym typeface="Roboto"/>
            </a:endParaRPr>
          </a:p>
        </p:txBody>
      </p:sp>
      <p:pic>
        <p:nvPicPr>
          <p:cNvPr id="346" name="Google Shape;346;g16477b5d995_0_0"/>
          <p:cNvPicPr preferRelativeResize="0"/>
          <p:nvPr/>
        </p:nvPicPr>
        <p:blipFill>
          <a:blip r:embed="rId3">
            <a:alphaModFix/>
          </a:blip>
          <a:stretch>
            <a:fillRect/>
          </a:stretch>
        </p:blipFill>
        <p:spPr>
          <a:xfrm>
            <a:off x="4363500" y="1282625"/>
            <a:ext cx="4514850" cy="3686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g16477b5d995_0_7"/>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Average Run Distance by Year</a:t>
            </a:r>
            <a:endParaRPr sz="2400" b="1" i="0" u="none" strike="noStrike" cap="none">
              <a:solidFill>
                <a:srgbClr val="295269"/>
              </a:solidFill>
              <a:latin typeface="Roboto"/>
              <a:ea typeface="Roboto"/>
              <a:cs typeface="Roboto"/>
              <a:sym typeface="Roboto"/>
            </a:endParaRPr>
          </a:p>
        </p:txBody>
      </p:sp>
      <p:sp>
        <p:nvSpPr>
          <p:cNvPr id="352" name="Google Shape;352;g16477b5d995_0_7"/>
          <p:cNvSpPr txBox="1"/>
          <p:nvPr/>
        </p:nvSpPr>
        <p:spPr>
          <a:xfrm>
            <a:off x="311700" y="2137907"/>
            <a:ext cx="2389487" cy="1734378"/>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Not only did I run more miles in 2017-2019, but I also ran farther in each individual run on average.</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In 2020-2022 I consistently averaged roughly 3.5 miles per run.</a:t>
            </a:r>
            <a:endParaRPr sz="1200" dirty="0">
              <a:latin typeface="Roboto"/>
              <a:ea typeface="Roboto"/>
              <a:cs typeface="Roboto"/>
              <a:sym typeface="Roboto"/>
            </a:endParaRPr>
          </a:p>
        </p:txBody>
      </p:sp>
      <p:pic>
        <p:nvPicPr>
          <p:cNvPr id="2" name="Picture 1">
            <a:extLst>
              <a:ext uri="{FF2B5EF4-FFF2-40B4-BE49-F238E27FC236}">
                <a16:creationId xmlns:a16="http://schemas.microsoft.com/office/drawing/2014/main" id="{E4397844-661B-654B-9F21-5EE0389575BB}"/>
              </a:ext>
            </a:extLst>
          </p:cNvPr>
          <p:cNvPicPr>
            <a:picLocks noChangeAspect="1"/>
          </p:cNvPicPr>
          <p:nvPr/>
        </p:nvPicPr>
        <p:blipFill>
          <a:blip r:embed="rId3"/>
          <a:stretch>
            <a:fillRect/>
          </a:stretch>
        </p:blipFill>
        <p:spPr>
          <a:xfrm>
            <a:off x="3156669" y="1139907"/>
            <a:ext cx="5401692" cy="373037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04056">
            <a:alpha val="82350"/>
          </a:srgbClr>
        </a:solidFill>
        <a:effectLst/>
      </p:bgPr>
    </p:bg>
    <p:spTree>
      <p:nvGrpSpPr>
        <p:cNvPr id="1" name="Shape 357"/>
        <p:cNvGrpSpPr/>
        <p:nvPr/>
      </p:nvGrpSpPr>
      <p:grpSpPr>
        <a:xfrm>
          <a:off x="0" y="0"/>
          <a:ext cx="0" cy="0"/>
          <a:chOff x="0" y="0"/>
          <a:chExt cx="0" cy="0"/>
        </a:xfrm>
      </p:grpSpPr>
      <p:sp>
        <p:nvSpPr>
          <p:cNvPr id="358" name="Google Shape;358;g16477b5d995_0_14"/>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dirty="0">
                <a:solidFill>
                  <a:schemeClr val="lt1"/>
                </a:solidFill>
                <a:latin typeface="Roboto Black"/>
                <a:ea typeface="Roboto Black"/>
                <a:cs typeface="Roboto Black"/>
                <a:sym typeface="Roboto Black"/>
              </a:rPr>
              <a:t>4</a:t>
            </a:r>
            <a:r>
              <a:rPr lang="en" sz="4800" b="0" i="0" u="none" strike="noStrike" cap="none" dirty="0">
                <a:solidFill>
                  <a:schemeClr val="lt1"/>
                </a:solidFill>
                <a:latin typeface="Roboto Black"/>
                <a:ea typeface="Roboto Black"/>
                <a:cs typeface="Roboto Black"/>
                <a:sym typeface="Roboto Black"/>
              </a:rPr>
              <a:t>. </a:t>
            </a:r>
            <a:r>
              <a:rPr lang="en" sz="4800" dirty="0">
                <a:solidFill>
                  <a:schemeClr val="lt1"/>
                </a:solidFill>
                <a:latin typeface="Roboto Black"/>
                <a:ea typeface="Roboto Black"/>
                <a:cs typeface="Roboto Black"/>
                <a:sym typeface="Roboto Black"/>
              </a:rPr>
              <a:t>Goal 1 Analysis</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g16477b5d995_0_24"/>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.1 </a:t>
            </a:r>
            <a:r>
              <a:rPr lang="en" sz="2400" b="1">
                <a:solidFill>
                  <a:srgbClr val="295269"/>
                </a:solidFill>
                <a:latin typeface="Roboto"/>
                <a:ea typeface="Roboto"/>
                <a:cs typeface="Roboto"/>
                <a:sym typeface="Roboto"/>
              </a:rPr>
              <a:t>Datasets</a:t>
            </a:r>
            <a:endParaRPr sz="2400" b="1" i="0" u="none" strike="noStrike" cap="none">
              <a:solidFill>
                <a:srgbClr val="295269"/>
              </a:solidFill>
              <a:latin typeface="Roboto"/>
              <a:ea typeface="Roboto"/>
              <a:cs typeface="Roboto"/>
              <a:sym typeface="Roboto"/>
            </a:endParaRPr>
          </a:p>
        </p:txBody>
      </p:sp>
      <p:sp>
        <p:nvSpPr>
          <p:cNvPr id="364" name="Google Shape;364;g16477b5d995_0_24"/>
          <p:cNvSpPr txBox="1"/>
          <p:nvPr/>
        </p:nvSpPr>
        <p:spPr>
          <a:xfrm>
            <a:off x="3182175" y="1201325"/>
            <a:ext cx="5867700" cy="31650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Get data for runs between 3 and 4 miles in length</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activities_3_4 = activities_reg[(activities_reg.distance &gt;= 3) &amp; (activities_reg.distance &lt;= 4)]</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Get data for runs after March 20, 2022)</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activities_after = activities_3_4[activities_3_4.date &gt;= '2022-03-20']</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Get data for runs before March 20, 2022 (set 2)</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activities_before = activities_3_4[activities_3_4.date &lt; '2022-03-20']</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Get data for March - September for previous years (set 3)</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summer_2017 = activities_before[(activities_before.date &gt;= '2017-03-20') &amp; (activities_before.date &lt;= '2017-09-21')]</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summer_2018 = activities_before[(activities_before.date &gt;= '2018-03-20') &amp; (activities_before.date &lt;= '2018-09-21')]</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summer_2019 = activities_before[(activities_before.date &gt;= '2019-03-20') &amp; (activities_before.date &lt;= '2019-09-21')]</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summer_2020 = activities_before[(activities_before.date &gt;= '2020-03-20') &amp; (activities_before.date &lt;= '2020-09-21')]</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summer_2021 = activities_before[(activities_before.date &gt;= '2021-03-20') &amp; (activities_before.date &lt;= '2021-09-21')]</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a:latin typeface="Courier New"/>
              <a:ea typeface="Courier New"/>
              <a:cs typeface="Courier New"/>
              <a:sym typeface="Courier New"/>
            </a:endParaRPr>
          </a:p>
        </p:txBody>
      </p:sp>
      <p:sp>
        <p:nvSpPr>
          <p:cNvPr id="365" name="Google Shape;365;g16477b5d995_0_24"/>
          <p:cNvSpPr txBox="1"/>
          <p:nvPr/>
        </p:nvSpPr>
        <p:spPr>
          <a:xfrm>
            <a:off x="177975" y="1201325"/>
            <a:ext cx="3004200" cy="3165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381000" marR="0" lvl="0" indent="-228600" algn="l" rtl="0">
              <a:lnSpc>
                <a:spcPct val="115000"/>
              </a:lnSpc>
              <a:spcBef>
                <a:spcPts val="0"/>
              </a:spcBef>
              <a:spcAft>
                <a:spcPts val="0"/>
              </a:spcAft>
              <a:buClr>
                <a:srgbClr val="000000"/>
              </a:buClr>
              <a:buSzPts val="1200"/>
              <a:buFont typeface="+mj-lt"/>
              <a:buAutoNum type="arabicPeriod"/>
            </a:pPr>
            <a:r>
              <a:rPr lang="en" sz="1200" dirty="0">
                <a:latin typeface="Roboto"/>
                <a:ea typeface="Roboto"/>
                <a:cs typeface="Roboto"/>
                <a:sym typeface="Roboto"/>
              </a:rPr>
              <a:t>Limit the data to just the runs with a distance between 3 and 4 miles (activities_3_4).</a:t>
            </a:r>
          </a:p>
          <a:p>
            <a:pPr marL="381000" marR="0" lvl="0" indent="-228600" algn="l" rtl="0">
              <a:lnSpc>
                <a:spcPct val="115000"/>
              </a:lnSpc>
              <a:spcBef>
                <a:spcPts val="0"/>
              </a:spcBef>
              <a:spcAft>
                <a:spcPts val="0"/>
              </a:spcAft>
              <a:buClr>
                <a:srgbClr val="000000"/>
              </a:buClr>
              <a:buSzPts val="1200"/>
              <a:buFont typeface="+mj-lt"/>
              <a:buAutoNum type="arabicPeriod"/>
            </a:pPr>
            <a:r>
              <a:rPr lang="en" sz="1200" b="0" i="0" u="none" strike="noStrike" cap="none" dirty="0">
                <a:solidFill>
                  <a:srgbClr val="000000"/>
                </a:solidFill>
                <a:latin typeface="Roboto"/>
                <a:ea typeface="Roboto"/>
                <a:cs typeface="Roboto"/>
                <a:sym typeface="Roboto"/>
              </a:rPr>
              <a:t>Divide activities</a:t>
            </a:r>
            <a:r>
              <a:rPr lang="en" sz="1200" dirty="0">
                <a:latin typeface="Roboto"/>
                <a:ea typeface="Roboto"/>
                <a:cs typeface="Roboto"/>
                <a:sym typeface="Roboto"/>
              </a:rPr>
              <a:t>_3_4 into data from before and after March 20, 2022 (</a:t>
            </a:r>
            <a:r>
              <a:rPr lang="en" sz="1200" dirty="0" err="1">
                <a:latin typeface="Roboto"/>
                <a:ea typeface="Roboto"/>
                <a:cs typeface="Roboto"/>
                <a:sym typeface="Roboto"/>
              </a:rPr>
              <a:t>activities_after</a:t>
            </a:r>
            <a:r>
              <a:rPr lang="en" sz="1200" dirty="0">
                <a:latin typeface="Roboto"/>
                <a:ea typeface="Roboto"/>
                <a:cs typeface="Roboto"/>
                <a:sym typeface="Roboto"/>
              </a:rPr>
              <a:t> and </a:t>
            </a:r>
            <a:r>
              <a:rPr lang="en" sz="1200" dirty="0" err="1">
                <a:latin typeface="Roboto"/>
                <a:ea typeface="Roboto"/>
                <a:cs typeface="Roboto"/>
                <a:sym typeface="Roboto"/>
              </a:rPr>
              <a:t>activities_before</a:t>
            </a:r>
            <a:r>
              <a:rPr lang="en" sz="1200" dirty="0">
                <a:latin typeface="Roboto"/>
                <a:ea typeface="Roboto"/>
                <a:cs typeface="Roboto"/>
                <a:sym typeface="Roboto"/>
              </a:rPr>
              <a:t> </a:t>
            </a:r>
            <a:r>
              <a:rPr lang="en-US" sz="1200" dirty="0">
                <a:latin typeface="Roboto"/>
                <a:ea typeface="Roboto"/>
                <a:cs typeface="Roboto"/>
                <a:sym typeface="Roboto"/>
              </a:rPr>
              <a:t>for the two-sample t-test.</a:t>
            </a:r>
          </a:p>
          <a:p>
            <a:pPr marL="381000" indent="-228600">
              <a:lnSpc>
                <a:spcPct val="115000"/>
              </a:lnSpc>
              <a:buSzPts val="1200"/>
              <a:buFont typeface="+mj-lt"/>
              <a:buAutoNum type="arabicPeriod"/>
            </a:pPr>
            <a:r>
              <a:rPr lang="en-US" sz="1200" b="0" i="0" u="none" strike="noStrike" cap="none" dirty="0">
                <a:solidFill>
                  <a:srgbClr val="000000"/>
                </a:solidFill>
                <a:latin typeface="Roboto"/>
                <a:ea typeface="Roboto"/>
                <a:cs typeface="Roboto"/>
                <a:sym typeface="Roboto"/>
              </a:rPr>
              <a:t>Divide ac</a:t>
            </a:r>
            <a:r>
              <a:rPr lang="en-US" sz="1200" dirty="0">
                <a:latin typeface="Roboto"/>
                <a:ea typeface="Roboto"/>
                <a:cs typeface="Roboto"/>
                <a:sym typeface="Roboto"/>
              </a:rPr>
              <a:t>tivities_3_4 into datasets for March 20 - September 21 of each year for the ANOVA and Tukey’s Range Test.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g16477b5d995_0_37"/>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2</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Two-Sample t-test</a:t>
            </a:r>
            <a:endParaRPr sz="2400" b="1" i="0" u="none" strike="noStrike" cap="none">
              <a:solidFill>
                <a:srgbClr val="295269"/>
              </a:solidFill>
              <a:latin typeface="Roboto"/>
              <a:ea typeface="Roboto"/>
              <a:cs typeface="Roboto"/>
              <a:sym typeface="Roboto"/>
            </a:endParaRPr>
          </a:p>
        </p:txBody>
      </p:sp>
      <p:sp>
        <p:nvSpPr>
          <p:cNvPr id="371" name="Google Shape;371;g16477b5d995_0_37"/>
          <p:cNvSpPr txBox="1"/>
          <p:nvPr/>
        </p:nvSpPr>
        <p:spPr>
          <a:xfrm>
            <a:off x="4329425" y="1201325"/>
            <a:ext cx="4720500" cy="31650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tstat, pval = ttest_ind(activities_before.avg_pace_int, activities_after.avg_pace_int, equal_var = False)</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print(pval)</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Output: 0.9836838069182449</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a:latin typeface="Courier New"/>
              <a:ea typeface="Courier New"/>
              <a:cs typeface="Courier New"/>
              <a:sym typeface="Courier New"/>
            </a:endParaRPr>
          </a:p>
        </p:txBody>
      </p:sp>
      <p:sp>
        <p:nvSpPr>
          <p:cNvPr id="372" name="Google Shape;372;g16477b5d995_0_37"/>
          <p:cNvSpPr txBox="1"/>
          <p:nvPr/>
        </p:nvSpPr>
        <p:spPr>
          <a:xfrm>
            <a:off x="177975" y="1201325"/>
            <a:ext cx="4151400" cy="3165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SzPts val="1200"/>
              <a:buFont typeface="Roboto"/>
              <a:buChar char="●"/>
            </a:pPr>
            <a:r>
              <a:rPr lang="en" sz="1200" dirty="0">
                <a:latin typeface="Roboto"/>
                <a:ea typeface="Roboto"/>
                <a:cs typeface="Roboto"/>
                <a:sym typeface="Roboto"/>
              </a:rPr>
              <a:t>I used ttest_ind from scipy.stats to run a two-sample t-test comparing my average mile pace before and after March 20, 2022. </a:t>
            </a:r>
            <a:endParaRPr sz="1200" dirty="0">
              <a:latin typeface="Roboto"/>
              <a:ea typeface="Roboto"/>
              <a:cs typeface="Roboto"/>
              <a:sym typeface="Roboto"/>
            </a:endParaRPr>
          </a:p>
          <a:p>
            <a:pPr marL="457200" marR="0" lvl="0" indent="-304800" algn="l" rtl="0">
              <a:lnSpc>
                <a:spcPct val="115000"/>
              </a:lnSpc>
              <a:spcBef>
                <a:spcPts val="0"/>
              </a:spcBef>
              <a:spcAft>
                <a:spcPts val="0"/>
              </a:spcAft>
              <a:buSzPts val="1200"/>
              <a:buFont typeface="Roboto"/>
              <a:buChar char="●"/>
            </a:pPr>
            <a:r>
              <a:rPr lang="en" sz="1200" dirty="0">
                <a:latin typeface="Roboto"/>
                <a:ea typeface="Roboto"/>
                <a:cs typeface="Roboto"/>
                <a:sym typeface="Roboto"/>
              </a:rPr>
              <a:t>Because the ratio of the standard deviations for the two datasets is not close to 1 (1.5), equal_var = False was needed.</a:t>
            </a:r>
            <a:endParaRPr sz="1200" dirty="0">
              <a:latin typeface="Roboto"/>
              <a:ea typeface="Roboto"/>
              <a:cs typeface="Roboto"/>
              <a:sym typeface="Roboto"/>
            </a:endParaRPr>
          </a:p>
          <a:p>
            <a:pPr marL="457200" marR="0" lvl="0" indent="-304800" algn="l" rtl="0">
              <a:lnSpc>
                <a:spcPct val="115000"/>
              </a:lnSpc>
              <a:spcBef>
                <a:spcPts val="0"/>
              </a:spcBef>
              <a:spcAft>
                <a:spcPts val="0"/>
              </a:spcAft>
              <a:buSzPts val="1200"/>
              <a:buFont typeface="Roboto"/>
              <a:buChar char="●"/>
            </a:pPr>
            <a:r>
              <a:rPr lang="en" sz="1200" dirty="0">
                <a:latin typeface="Roboto"/>
                <a:ea typeface="Roboto"/>
                <a:cs typeface="Roboto"/>
                <a:sym typeface="Roboto"/>
              </a:rPr>
              <a:t>The resulting p-value was greater than the significance level of 0.05, so there is not enough evidence to reject the null hypothesis that there is not a significant difference in my average pace from before and after March 20, 2022.</a:t>
            </a:r>
            <a:endParaRPr sz="1200" dirty="0">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g16477b5d995_0_4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 One-Way </a:t>
            </a:r>
            <a:r>
              <a:rPr lang="en" sz="2400" b="1">
                <a:solidFill>
                  <a:srgbClr val="295269"/>
                </a:solidFill>
                <a:latin typeface="Roboto"/>
                <a:ea typeface="Roboto"/>
                <a:cs typeface="Roboto"/>
                <a:sym typeface="Roboto"/>
              </a:rPr>
              <a:t>ANOVA </a:t>
            </a:r>
            <a:endParaRPr sz="2400" b="1" i="0" u="none" strike="noStrike" cap="none">
              <a:solidFill>
                <a:srgbClr val="295269"/>
              </a:solidFill>
              <a:latin typeface="Roboto"/>
              <a:ea typeface="Roboto"/>
              <a:cs typeface="Roboto"/>
              <a:sym typeface="Roboto"/>
            </a:endParaRPr>
          </a:p>
        </p:txBody>
      </p:sp>
      <p:sp>
        <p:nvSpPr>
          <p:cNvPr id="378" name="Google Shape;378;g16477b5d995_0_45"/>
          <p:cNvSpPr txBox="1"/>
          <p:nvPr/>
        </p:nvSpPr>
        <p:spPr>
          <a:xfrm>
            <a:off x="3507975" y="1201325"/>
            <a:ext cx="5541900" cy="31650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fstat, pval = f_oneway(activities_after.avg_pace_int, summer_2017.avg_pace_int, summer_2018.avg_pace_int, summer_2019.avg_pace_int, summer_2020.avg_pace_int, summer_2021.avg_pace_int)</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print(pval)</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Output: 0.0008007860446498849</a:t>
            </a: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a:latin typeface="Courier New"/>
              <a:ea typeface="Courier New"/>
              <a:cs typeface="Courier New"/>
              <a:sym typeface="Courier New"/>
            </a:endParaRPr>
          </a:p>
        </p:txBody>
      </p:sp>
      <p:sp>
        <p:nvSpPr>
          <p:cNvPr id="379" name="Google Shape;379;g16477b5d995_0_45"/>
          <p:cNvSpPr txBox="1"/>
          <p:nvPr/>
        </p:nvSpPr>
        <p:spPr>
          <a:xfrm>
            <a:off x="177975" y="1201325"/>
            <a:ext cx="3330000" cy="3165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SzPts val="1200"/>
              <a:buFont typeface="Roboto"/>
              <a:buChar char="●"/>
            </a:pPr>
            <a:r>
              <a:rPr lang="en" sz="1200">
                <a:latin typeface="Roboto"/>
                <a:ea typeface="Roboto"/>
                <a:cs typeface="Roboto"/>
                <a:sym typeface="Roboto"/>
              </a:rPr>
              <a:t>I used f_oneway from scipy.stats to compare my average mile pace for March 20 - September 21 of each of the years in the dataset. </a:t>
            </a:r>
            <a:endParaRPr sz="1200">
              <a:latin typeface="Roboto"/>
              <a:ea typeface="Roboto"/>
              <a:cs typeface="Roboto"/>
              <a:sym typeface="Roboto"/>
            </a:endParaRPr>
          </a:p>
          <a:p>
            <a:pPr marL="457200" marR="0" lvl="0" indent="-304800" algn="l" rtl="0">
              <a:lnSpc>
                <a:spcPct val="115000"/>
              </a:lnSpc>
              <a:spcBef>
                <a:spcPts val="0"/>
              </a:spcBef>
              <a:spcAft>
                <a:spcPts val="0"/>
              </a:spcAft>
              <a:buSzPts val="1200"/>
              <a:buFont typeface="Roboto"/>
              <a:buChar char="●"/>
            </a:pPr>
            <a:r>
              <a:rPr lang="en" sz="1200">
                <a:latin typeface="Roboto"/>
                <a:ea typeface="Roboto"/>
                <a:cs typeface="Roboto"/>
                <a:sym typeface="Roboto"/>
              </a:rPr>
              <a:t>The resulting p-value was less than the significance level of 0.05, indicating that at least one of the pairs was significantly different, and a Tukey’s Range Test was needed to determine where the significance was.</a:t>
            </a:r>
            <a:endParaRPr sz="1200">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rgbClr val="000000"/>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g16477b5d995_0_5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Tukey’s Range Test: Data</a:t>
            </a:r>
            <a:endParaRPr sz="2400" b="1">
              <a:solidFill>
                <a:srgbClr val="295269"/>
              </a:solidFill>
              <a:latin typeface="Roboto"/>
              <a:ea typeface="Roboto"/>
              <a:cs typeface="Roboto"/>
              <a:sym typeface="Roboto"/>
            </a:endParaRPr>
          </a:p>
        </p:txBody>
      </p:sp>
      <p:sp>
        <p:nvSpPr>
          <p:cNvPr id="385" name="Google Shape;385;g16477b5d995_0_52"/>
          <p:cNvSpPr txBox="1"/>
          <p:nvPr/>
        </p:nvSpPr>
        <p:spPr>
          <a:xfrm>
            <a:off x="3629891" y="1717963"/>
            <a:ext cx="5419984" cy="2098964"/>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Concatenate all summer datasets for Tukey test</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summer = </a:t>
            </a:r>
            <a:r>
              <a:rPr lang="en-US" sz="900" dirty="0" err="1">
                <a:latin typeface="Courier New"/>
                <a:ea typeface="Courier New"/>
                <a:cs typeface="Courier New"/>
                <a:sym typeface="Courier New"/>
              </a:rPr>
              <a:t>pd.concat</a:t>
            </a:r>
            <a:r>
              <a:rPr lang="en-US" sz="900" dirty="0">
                <a:latin typeface="Courier New"/>
                <a:ea typeface="Courier New"/>
                <a:cs typeface="Courier New"/>
                <a:sym typeface="Courier New"/>
              </a:rPr>
              <a:t>([summer_2017, summer_2018, summer_2019, summer_2020, summer_2021, </a:t>
            </a:r>
            <a:r>
              <a:rPr lang="en-US" sz="900" dirty="0" err="1">
                <a:latin typeface="Courier New"/>
                <a:ea typeface="Courier New"/>
                <a:cs typeface="Courier New"/>
                <a:sym typeface="Courier New"/>
              </a:rPr>
              <a:t>activities_after</a:t>
            </a:r>
            <a:r>
              <a:rPr lang="en-US" sz="900" dirty="0">
                <a:latin typeface="Courier New"/>
                <a:ea typeface="Courier New"/>
                <a:cs typeface="Courier New"/>
                <a:sym typeface="Courier New"/>
              </a:rPr>
              <a:t>])</a:t>
            </a: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dirty="0">
              <a:latin typeface="Courier New"/>
              <a:ea typeface="Courier New"/>
              <a:cs typeface="Courier New"/>
              <a:sym typeface="Courier New"/>
            </a:endParaRPr>
          </a:p>
        </p:txBody>
      </p:sp>
      <p:sp>
        <p:nvSpPr>
          <p:cNvPr id="386" name="Google Shape;386;g16477b5d995_0_52"/>
          <p:cNvSpPr txBox="1"/>
          <p:nvPr/>
        </p:nvSpPr>
        <p:spPr>
          <a:xfrm>
            <a:off x="177975" y="1717963"/>
            <a:ext cx="3451916" cy="2098963"/>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SzPts val="1200"/>
              <a:buFont typeface="Roboto"/>
              <a:buChar char="●"/>
            </a:pPr>
            <a:r>
              <a:rPr lang="en" sz="1200" dirty="0">
                <a:latin typeface="Roboto"/>
                <a:ea typeface="Roboto"/>
                <a:cs typeface="Roboto"/>
                <a:sym typeface="Roboto"/>
              </a:rPr>
              <a:t>In order to easily compare just the March - September data for each year, I created an additional dataset called activities_summer.</a:t>
            </a:r>
            <a:endParaRPr sz="1200" dirty="0">
              <a:latin typeface="Roboto"/>
              <a:ea typeface="Roboto"/>
              <a:cs typeface="Roboto"/>
              <a:sym typeface="Roboto"/>
            </a:endParaRPr>
          </a:p>
          <a:p>
            <a:pPr marL="457200" marR="0" lvl="0" indent="-304800" algn="l" rtl="0">
              <a:lnSpc>
                <a:spcPct val="115000"/>
              </a:lnSpc>
              <a:spcBef>
                <a:spcPts val="0"/>
              </a:spcBef>
              <a:spcAft>
                <a:spcPts val="0"/>
              </a:spcAft>
              <a:buSzPts val="1200"/>
              <a:buFont typeface="Roboto"/>
              <a:buChar char="●"/>
            </a:pPr>
            <a:r>
              <a:rPr lang="en" sz="1200" dirty="0">
                <a:latin typeface="Roboto"/>
                <a:ea typeface="Roboto"/>
                <a:cs typeface="Roboto"/>
                <a:sym typeface="Roboto"/>
              </a:rPr>
              <a:t>This was used for the Tukey’s Range Test to determine which pair(s) had significant differences.</a:t>
            </a:r>
            <a:endParaRPr sz="1200" dirty="0">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dirty="0">
              <a:solidFill>
                <a:srgbClr val="000000"/>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g164b0e242a0_0_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5</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Tukey’s Range Test: Results</a:t>
            </a:r>
            <a:endParaRPr sz="2400" b="1">
              <a:solidFill>
                <a:srgbClr val="295269"/>
              </a:solidFill>
              <a:latin typeface="Roboto"/>
              <a:ea typeface="Roboto"/>
              <a:cs typeface="Roboto"/>
              <a:sym typeface="Roboto"/>
            </a:endParaRPr>
          </a:p>
        </p:txBody>
      </p:sp>
      <p:sp>
        <p:nvSpPr>
          <p:cNvPr id="392" name="Google Shape;392;g164b0e242a0_0_0"/>
          <p:cNvSpPr txBox="1"/>
          <p:nvPr/>
        </p:nvSpPr>
        <p:spPr>
          <a:xfrm>
            <a:off x="3268575" y="1201325"/>
            <a:ext cx="5781275" cy="3572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900" dirty="0" err="1">
                <a:latin typeface="Courier New"/>
                <a:ea typeface="Courier New"/>
                <a:cs typeface="Courier New"/>
                <a:sym typeface="Courier New"/>
              </a:rPr>
              <a:t>tukey_results</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pairwise_tukeyhsd</a:t>
            </a:r>
            <a:r>
              <a:rPr lang="en-US" sz="900" dirty="0">
                <a:latin typeface="Courier New"/>
                <a:ea typeface="Courier New"/>
                <a:cs typeface="Courier New"/>
                <a:sym typeface="Courier New"/>
              </a:rPr>
              <a:t>(</a:t>
            </a:r>
            <a:r>
              <a:rPr lang="en-US" sz="900" dirty="0" err="1">
                <a:latin typeface="Courier New"/>
                <a:ea typeface="Courier New"/>
                <a:cs typeface="Courier New"/>
                <a:sym typeface="Courier New"/>
              </a:rPr>
              <a:t>summer.avg_pace_int</a:t>
            </a: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summer.year</a:t>
            </a:r>
            <a:r>
              <a:rPr lang="en-US" sz="900" dirty="0">
                <a:latin typeface="Courier New"/>
                <a:ea typeface="Courier New"/>
                <a:cs typeface="Courier New"/>
                <a:sym typeface="Courier New"/>
              </a:rPr>
              <a:t>, 0.05)</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print(</a:t>
            </a:r>
            <a:r>
              <a:rPr lang="en-US" sz="900" dirty="0" err="1">
                <a:latin typeface="Courier New"/>
                <a:ea typeface="Courier New"/>
                <a:cs typeface="Courier New"/>
                <a:sym typeface="Courier New"/>
              </a:rPr>
              <a:t>tukey_results</a:t>
            </a:r>
            <a:r>
              <a:rPr lang="en-US" sz="900" dirty="0">
                <a:latin typeface="Courier New"/>
                <a:ea typeface="Courier New"/>
                <a:cs typeface="Courier New"/>
                <a:sym typeface="Courier New"/>
              </a:rPr>
              <a:t>)</a:t>
            </a: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dirty="0">
                <a:latin typeface="Courier New"/>
                <a:ea typeface="Courier New"/>
                <a:cs typeface="Courier New"/>
                <a:sym typeface="Courier New"/>
              </a:rPr>
              <a:t>Output:</a:t>
            </a: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Multiple Comparison of Means - Tukey HSD, FWER=0.05 </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group1 group2 </a:t>
            </a:r>
            <a:r>
              <a:rPr lang="en-US" sz="900" dirty="0" err="1">
                <a:latin typeface="Courier New"/>
                <a:ea typeface="Courier New"/>
                <a:cs typeface="Courier New"/>
                <a:sym typeface="Courier New"/>
              </a:rPr>
              <a:t>meandiff</a:t>
            </a:r>
            <a:r>
              <a:rPr lang="en-US" sz="900" dirty="0">
                <a:latin typeface="Courier New"/>
                <a:ea typeface="Courier New"/>
                <a:cs typeface="Courier New"/>
                <a:sym typeface="Courier New"/>
              </a:rPr>
              <a:t> p-adj   lower   upper  reject</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2017   2018   0.0326    1.0 -0.8454  0.9107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2017   2019  -0.1833  0.996 -1.2423  0.8756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2017   2020   0.3607 0.7673 -0.4259  1.1473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2017   2021   0.5598 0.3044 -0.2204  1.3401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2017   2022   0.1703 0.9882 -0.6099  0.9506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2018   2019   -0.216 0.9799  -1.094  0.6621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2018   2020   0.3281  0.446 -0.1899   0.846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2018   2021   0.5272 0.0373  0.0189  1.0355   True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2018   2022   0.1377 0.9693 -0.3706  0.6459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2019   2020   0.5441 0.3451 -0.2425  1.3307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2019   2021   0.7432 0.0714 -0.0371  1.5234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2019   2022   0.3537  0.776 -0.4266  1.1339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2020   2021   0.1991 0.4866 -0.1266  0.5248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2020   2022  -0.1904  0.537 -0.5161  0.1353  False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2021   2022  -0.3895 0.0054 -0.6996 -0.0795   True</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a:t>
            </a: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dirty="0">
              <a:latin typeface="Courier New"/>
              <a:ea typeface="Courier New"/>
              <a:cs typeface="Courier New"/>
              <a:sym typeface="Courier New"/>
            </a:endParaRPr>
          </a:p>
        </p:txBody>
      </p:sp>
      <p:sp>
        <p:nvSpPr>
          <p:cNvPr id="393" name="Google Shape;393;g164b0e242a0_0_0"/>
          <p:cNvSpPr txBox="1"/>
          <p:nvPr/>
        </p:nvSpPr>
        <p:spPr>
          <a:xfrm>
            <a:off x="177975" y="1201325"/>
            <a:ext cx="3090600" cy="3572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SzPts val="1200"/>
              <a:buFont typeface="Roboto"/>
              <a:buChar char="●"/>
            </a:pPr>
            <a:r>
              <a:rPr lang="en" sz="1200" dirty="0">
                <a:latin typeface="Roboto"/>
                <a:ea typeface="Roboto"/>
                <a:cs typeface="Roboto"/>
                <a:sym typeface="Roboto"/>
              </a:rPr>
              <a:t>I used pairwise_tukeyhsd from statsmodels.stats.multicomp to determine which pairs of years were significantly different. </a:t>
            </a:r>
            <a:endParaRPr sz="1200" dirty="0">
              <a:latin typeface="Roboto"/>
              <a:ea typeface="Roboto"/>
              <a:cs typeface="Roboto"/>
              <a:sym typeface="Roboto"/>
            </a:endParaRPr>
          </a:p>
          <a:p>
            <a:pPr marL="457200" marR="0" lvl="0" indent="-304800" algn="l" rtl="0">
              <a:lnSpc>
                <a:spcPct val="115000"/>
              </a:lnSpc>
              <a:spcBef>
                <a:spcPts val="0"/>
              </a:spcBef>
              <a:spcAft>
                <a:spcPts val="0"/>
              </a:spcAft>
              <a:buSzPts val="1200"/>
              <a:buFont typeface="Roboto"/>
              <a:buChar char="●"/>
            </a:pPr>
            <a:r>
              <a:rPr lang="en-US" sz="1200" dirty="0">
                <a:latin typeface="Roboto"/>
                <a:ea typeface="Roboto"/>
                <a:cs typeface="Roboto"/>
                <a:sym typeface="Roboto"/>
              </a:rPr>
              <a:t>The year pairs with significant differences in average mile pace are 2018/2021 and 2021/2022. This indicates that 2021 is the year that is most different from the others, not 2022.</a:t>
            </a:r>
          </a:p>
          <a:p>
            <a:pPr marL="457200" marR="0" lvl="0" indent="-304800" algn="l" rtl="0">
              <a:lnSpc>
                <a:spcPct val="115000"/>
              </a:lnSpc>
              <a:spcBef>
                <a:spcPts val="0"/>
              </a:spcBef>
              <a:spcAft>
                <a:spcPts val="0"/>
              </a:spcAft>
              <a:buSzPts val="1200"/>
              <a:buFont typeface="Roboto"/>
              <a:buChar char="●"/>
            </a:pPr>
            <a:r>
              <a:rPr lang="en-US" sz="1200" dirty="0">
                <a:latin typeface="Roboto"/>
                <a:ea typeface="Roboto"/>
                <a:cs typeface="Roboto"/>
                <a:sym typeface="Roboto"/>
              </a:rPr>
              <a:t>The null hypothesis can be rejected for those two pairs.</a:t>
            </a:r>
          </a:p>
          <a:p>
            <a:pPr marL="457200" marR="0" lvl="0" indent="-304800" algn="l" rtl="0">
              <a:lnSpc>
                <a:spcPct val="115000"/>
              </a:lnSpc>
              <a:spcBef>
                <a:spcPts val="0"/>
              </a:spcBef>
              <a:spcAft>
                <a:spcPts val="0"/>
              </a:spcAft>
              <a:buSzPts val="1200"/>
              <a:buFont typeface="Roboto"/>
              <a:buChar char="●"/>
            </a:pPr>
            <a:endParaRPr lang="en-US" sz="1200" dirty="0">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lang="en-US" sz="1200" dirty="0">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g164b0e242a0_0_8"/>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4.6</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Visual Comparison of ANOVA Data</a:t>
            </a:r>
            <a:endParaRPr sz="2400" b="1" i="0" u="none" strike="noStrike" cap="none">
              <a:solidFill>
                <a:srgbClr val="295269"/>
              </a:solidFill>
              <a:latin typeface="Roboto"/>
              <a:ea typeface="Roboto"/>
              <a:cs typeface="Roboto"/>
              <a:sym typeface="Roboto"/>
            </a:endParaRPr>
          </a:p>
        </p:txBody>
      </p:sp>
      <p:sp>
        <p:nvSpPr>
          <p:cNvPr id="399" name="Google Shape;399;g164b0e242a0_0_8"/>
          <p:cNvSpPr txBox="1"/>
          <p:nvPr/>
        </p:nvSpPr>
        <p:spPr>
          <a:xfrm>
            <a:off x="377988" y="1391440"/>
            <a:ext cx="3622200" cy="2932886"/>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A side-by-side boxplot of my mile pace data by year confirms the results from the ANOVA and Tukey tests.</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US" sz="1200" dirty="0">
                <a:latin typeface="Roboto"/>
                <a:ea typeface="Roboto"/>
                <a:cs typeface="Roboto"/>
                <a:sym typeface="Roboto"/>
              </a:rPr>
              <a:t>My average pace for 2021 is the highest of all the years, and the range is also large.</a:t>
            </a:r>
          </a:p>
          <a:p>
            <a:pPr marL="171450" marR="0" lvl="0" indent="-171450" algn="l" rtl="0">
              <a:lnSpc>
                <a:spcPct val="115000"/>
              </a:lnSpc>
              <a:spcBef>
                <a:spcPts val="0"/>
              </a:spcBef>
              <a:spcAft>
                <a:spcPts val="0"/>
              </a:spcAft>
              <a:buSzPts val="1200"/>
              <a:buFont typeface="Roboto"/>
              <a:buChar char="●"/>
            </a:pPr>
            <a:r>
              <a:rPr lang="en-US" sz="1200" dirty="0">
                <a:latin typeface="Roboto"/>
                <a:ea typeface="Roboto"/>
                <a:cs typeface="Roboto"/>
                <a:sym typeface="Roboto"/>
              </a:rPr>
              <a:t>The years where I was training for a race (2017-2019) had faster average paces in general than years when I was not (2020-2022).</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Contrary to my hypothesis, my average mile pace in 2022 is similar to the years when I was training for a race. It also has the smallest IQR.</a:t>
            </a:r>
            <a:endParaRPr sz="1200" dirty="0">
              <a:latin typeface="Roboto"/>
              <a:ea typeface="Roboto"/>
              <a:cs typeface="Roboto"/>
              <a:sym typeface="Roboto"/>
            </a:endParaRPr>
          </a:p>
        </p:txBody>
      </p:sp>
      <p:pic>
        <p:nvPicPr>
          <p:cNvPr id="1026" name="Picture 2">
            <a:extLst>
              <a:ext uri="{FF2B5EF4-FFF2-40B4-BE49-F238E27FC236}">
                <a16:creationId xmlns:a16="http://schemas.microsoft.com/office/drawing/2014/main" id="{39A459C9-21DA-1F1B-CCAC-B0604DD733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1830" y="1037254"/>
            <a:ext cx="4590470" cy="381362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04056">
            <a:alpha val="82350"/>
          </a:srgbClr>
        </a:solidFill>
        <a:effectLst/>
      </p:bgPr>
    </p:bg>
    <p:spTree>
      <p:nvGrpSpPr>
        <p:cNvPr id="1" name="Shape 404"/>
        <p:cNvGrpSpPr/>
        <p:nvPr/>
      </p:nvGrpSpPr>
      <p:grpSpPr>
        <a:xfrm>
          <a:off x="0" y="0"/>
          <a:ext cx="0" cy="0"/>
          <a:chOff x="0" y="0"/>
          <a:chExt cx="0" cy="0"/>
        </a:xfrm>
      </p:grpSpPr>
      <p:sp>
        <p:nvSpPr>
          <p:cNvPr id="405" name="Google Shape;405;g164b0e242a0_0_15"/>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5</a:t>
            </a:r>
            <a:r>
              <a:rPr lang="en" sz="4800" b="0" i="0" u="none" strike="noStrike" cap="none">
                <a:solidFill>
                  <a:schemeClr val="lt1"/>
                </a:solidFill>
                <a:latin typeface="Roboto Black"/>
                <a:ea typeface="Roboto Black"/>
                <a:cs typeface="Roboto Black"/>
                <a:sym typeface="Roboto Black"/>
              </a:rPr>
              <a:t>. </a:t>
            </a:r>
            <a:r>
              <a:rPr lang="en" sz="4800">
                <a:solidFill>
                  <a:schemeClr val="lt1"/>
                </a:solidFill>
                <a:latin typeface="Roboto Black"/>
                <a:ea typeface="Roboto Black"/>
                <a:cs typeface="Roboto Black"/>
                <a:sym typeface="Roboto Black"/>
              </a:rPr>
              <a:t>Analysis of Goal 2</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295269"/>
                </a:solidFill>
              </a:rPr>
              <a:t>Table of Contents</a:t>
            </a:r>
            <a:endParaRPr b="1">
              <a:solidFill>
                <a:srgbClr val="295269"/>
              </a:solidFill>
              <a:latin typeface="Roboto"/>
              <a:ea typeface="Roboto"/>
              <a:cs typeface="Roboto"/>
              <a:sym typeface="Roboto"/>
            </a:endParaRPr>
          </a:p>
        </p:txBody>
      </p:sp>
      <p:sp>
        <p:nvSpPr>
          <p:cNvPr id="298" name="Google Shape;298;p3"/>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Background</a:t>
            </a:r>
            <a:endParaRPr sz="2400" b="0" i="0" u="none" strike="noStrike" cap="none">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Goals</a:t>
            </a:r>
            <a:endParaRPr sz="2400" b="0" i="0" u="none" strike="noStrike" cap="none">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EDA</a:t>
            </a:r>
            <a:endParaRPr sz="240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Goal 1 Analysis</a:t>
            </a:r>
            <a:endParaRPr sz="240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Goal 2 Analysis</a:t>
            </a:r>
            <a:endParaRPr sz="240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Conclusions</a:t>
            </a:r>
            <a:endParaRPr sz="2400">
              <a:solidFill>
                <a:srgbClr val="222222"/>
              </a:solidFill>
              <a:highlight>
                <a:srgbClr val="FFFFFF"/>
              </a:highlight>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g164b0e242a0_0_19"/>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5.1</a:t>
            </a:r>
            <a:r>
              <a:rPr lang="en" sz="2400" b="1" i="0" u="none" strike="noStrike" cap="none" dirty="0">
                <a:solidFill>
                  <a:srgbClr val="295269"/>
                </a:solidFill>
                <a:latin typeface="Roboto"/>
                <a:ea typeface="Roboto"/>
                <a:cs typeface="Roboto"/>
                <a:sym typeface="Roboto"/>
              </a:rPr>
              <a:t> </a:t>
            </a:r>
            <a:r>
              <a:rPr lang="en" sz="2400" b="1" dirty="0">
                <a:solidFill>
                  <a:srgbClr val="295269"/>
                </a:solidFill>
                <a:latin typeface="Roboto"/>
                <a:ea typeface="Roboto"/>
                <a:cs typeface="Roboto"/>
                <a:sym typeface="Roboto"/>
              </a:rPr>
              <a:t>Feature Selection</a:t>
            </a:r>
            <a:endParaRPr sz="2400" b="1" i="0" u="none" strike="noStrike" cap="none" dirty="0">
              <a:solidFill>
                <a:srgbClr val="295269"/>
              </a:solidFill>
              <a:latin typeface="Roboto"/>
              <a:ea typeface="Roboto"/>
              <a:cs typeface="Roboto"/>
              <a:sym typeface="Roboto"/>
            </a:endParaRPr>
          </a:p>
        </p:txBody>
      </p:sp>
      <p:sp>
        <p:nvSpPr>
          <p:cNvPr id="411" name="Google Shape;411;g164b0e242a0_0_19"/>
          <p:cNvSpPr txBox="1"/>
          <p:nvPr/>
        </p:nvSpPr>
        <p:spPr>
          <a:xfrm>
            <a:off x="374836" y="1395288"/>
            <a:ext cx="3622200" cy="2837275"/>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US" sz="1200" dirty="0">
                <a:latin typeface="Roboto"/>
                <a:ea typeface="Roboto"/>
                <a:cs typeface="Roboto"/>
                <a:sym typeface="Roboto"/>
              </a:rPr>
              <a:t>I limited the features to only include factors that are external to my performance. </a:t>
            </a:r>
          </a:p>
          <a:p>
            <a:pPr marL="171450" marR="0" lvl="0" indent="-171450" algn="l" rtl="0">
              <a:lnSpc>
                <a:spcPct val="115000"/>
              </a:lnSpc>
              <a:spcBef>
                <a:spcPts val="0"/>
              </a:spcBef>
              <a:spcAft>
                <a:spcPts val="0"/>
              </a:spcAft>
              <a:buSzPts val="1200"/>
              <a:buFont typeface="Roboto"/>
              <a:buChar char="●"/>
            </a:pPr>
            <a:r>
              <a:rPr lang="en-US" sz="1200" dirty="0">
                <a:latin typeface="Roboto"/>
                <a:ea typeface="Roboto"/>
                <a:cs typeface="Roboto"/>
                <a:sym typeface="Roboto"/>
              </a:rPr>
              <a:t>I also excluded features that are too highly correlated (ex: min. elevation and max. elevation).</a:t>
            </a:r>
          </a:p>
          <a:p>
            <a:pPr marL="171450" marR="0" lvl="0" indent="-171450" algn="l" rtl="0">
              <a:lnSpc>
                <a:spcPct val="115000"/>
              </a:lnSpc>
              <a:spcBef>
                <a:spcPts val="0"/>
              </a:spcBef>
              <a:spcAft>
                <a:spcPts val="0"/>
              </a:spcAft>
              <a:buSzPts val="1200"/>
              <a:buFont typeface="Roboto"/>
              <a:buChar char="●"/>
            </a:pPr>
            <a:r>
              <a:rPr lang="en-US" sz="1200" dirty="0">
                <a:latin typeface="Roboto"/>
                <a:ea typeface="Roboto"/>
                <a:cs typeface="Roboto"/>
                <a:sym typeface="Roboto"/>
              </a:rPr>
              <a:t>My final feature set consisted of:</a:t>
            </a:r>
          </a:p>
          <a:p>
            <a:pPr marR="0" lvl="0" algn="l" rtl="0">
              <a:lnSpc>
                <a:spcPct val="115000"/>
              </a:lnSpc>
              <a:spcBef>
                <a:spcPts val="0"/>
              </a:spcBef>
              <a:spcAft>
                <a:spcPts val="0"/>
              </a:spcAft>
              <a:buSzPts val="1200"/>
            </a:pPr>
            <a:r>
              <a:rPr lang="en-US" sz="1200" dirty="0">
                <a:latin typeface="Roboto"/>
                <a:ea typeface="Roboto"/>
                <a:cs typeface="Roboto"/>
                <a:sym typeface="Roboto"/>
              </a:rPr>
              <a:t>	&gt; Distance</a:t>
            </a:r>
          </a:p>
          <a:p>
            <a:pPr marR="0" lvl="0" algn="l" rtl="0">
              <a:lnSpc>
                <a:spcPct val="115000"/>
              </a:lnSpc>
              <a:spcBef>
                <a:spcPts val="0"/>
              </a:spcBef>
              <a:spcAft>
                <a:spcPts val="0"/>
              </a:spcAft>
              <a:buSzPts val="1200"/>
            </a:pPr>
            <a:r>
              <a:rPr lang="en-US" sz="1200" dirty="0">
                <a:latin typeface="Roboto"/>
                <a:ea typeface="Roboto"/>
                <a:cs typeface="Roboto"/>
                <a:sym typeface="Roboto"/>
              </a:rPr>
              <a:t>	&gt; Temperature</a:t>
            </a:r>
          </a:p>
          <a:p>
            <a:pPr marR="0" lvl="0" algn="l" rtl="0">
              <a:lnSpc>
                <a:spcPct val="115000"/>
              </a:lnSpc>
              <a:spcBef>
                <a:spcPts val="0"/>
              </a:spcBef>
              <a:spcAft>
                <a:spcPts val="0"/>
              </a:spcAft>
              <a:buSzPts val="1200"/>
            </a:pPr>
            <a:r>
              <a:rPr lang="en-US" sz="1200" dirty="0">
                <a:latin typeface="Roboto"/>
                <a:ea typeface="Roboto"/>
                <a:cs typeface="Roboto"/>
                <a:sym typeface="Roboto"/>
              </a:rPr>
              <a:t>	&gt; Humidity</a:t>
            </a:r>
          </a:p>
          <a:p>
            <a:pPr marR="0" lvl="0" algn="l" rtl="0">
              <a:lnSpc>
                <a:spcPct val="115000"/>
              </a:lnSpc>
              <a:spcBef>
                <a:spcPts val="0"/>
              </a:spcBef>
              <a:spcAft>
                <a:spcPts val="0"/>
              </a:spcAft>
              <a:buSzPts val="1200"/>
            </a:pPr>
            <a:r>
              <a:rPr lang="en-US" sz="1200" dirty="0">
                <a:latin typeface="Roboto"/>
                <a:ea typeface="Roboto"/>
                <a:cs typeface="Roboto"/>
                <a:sym typeface="Roboto"/>
              </a:rPr>
              <a:t>	&gt; Month</a:t>
            </a:r>
          </a:p>
          <a:p>
            <a:pPr marR="0" lvl="0" algn="l" rtl="0">
              <a:lnSpc>
                <a:spcPct val="115000"/>
              </a:lnSpc>
              <a:spcBef>
                <a:spcPts val="0"/>
              </a:spcBef>
              <a:spcAft>
                <a:spcPts val="0"/>
              </a:spcAft>
              <a:buSzPts val="1200"/>
            </a:pPr>
            <a:r>
              <a:rPr lang="en-US" sz="1200" dirty="0">
                <a:latin typeface="Roboto"/>
                <a:ea typeface="Roboto"/>
                <a:cs typeface="Roboto"/>
                <a:sym typeface="Roboto"/>
              </a:rPr>
              <a:t>	&gt; Total elevation change</a:t>
            </a:r>
          </a:p>
          <a:p>
            <a:pPr marL="171450" marR="0" lvl="0" indent="-171450" algn="l" rtl="0">
              <a:lnSpc>
                <a:spcPct val="115000"/>
              </a:lnSpc>
              <a:spcBef>
                <a:spcPts val="0"/>
              </a:spcBef>
              <a:spcAft>
                <a:spcPts val="0"/>
              </a:spcAft>
              <a:buSzPts val="1200"/>
              <a:buFont typeface="Arial" panose="020B0604020202020204" pitchFamily="34" charset="0"/>
              <a:buChar char="•"/>
            </a:pPr>
            <a:r>
              <a:rPr lang="en-US" sz="1200" dirty="0">
                <a:latin typeface="Roboto"/>
                <a:ea typeface="Roboto"/>
                <a:cs typeface="Roboto"/>
                <a:sym typeface="Roboto"/>
              </a:rPr>
              <a:t>The target feature was my average mile pace.</a:t>
            </a:r>
          </a:p>
        </p:txBody>
      </p:sp>
      <p:sp>
        <p:nvSpPr>
          <p:cNvPr id="5" name="Google Shape;371;g16477b5d995_0_37">
            <a:extLst>
              <a:ext uri="{FF2B5EF4-FFF2-40B4-BE49-F238E27FC236}">
                <a16:creationId xmlns:a16="http://schemas.microsoft.com/office/drawing/2014/main" id="{71E7E398-D5B2-462A-B8B6-B60D7168520B}"/>
              </a:ext>
            </a:extLst>
          </p:cNvPr>
          <p:cNvSpPr txBox="1"/>
          <p:nvPr/>
        </p:nvSpPr>
        <p:spPr>
          <a:xfrm>
            <a:off x="3997036" y="1395287"/>
            <a:ext cx="4900489" cy="2837275"/>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Limit features to factors external to the run</a:t>
            </a: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 Target is average mile pace</a:t>
            </a:r>
          </a:p>
          <a:p>
            <a:pPr marL="0" marR="0" lvl="0" indent="0" algn="l" rtl="0">
              <a:lnSpc>
                <a:spcPct val="100000"/>
              </a:lnSpc>
              <a:spcBef>
                <a:spcPts val="0"/>
              </a:spcBef>
              <a:spcAft>
                <a:spcPts val="0"/>
              </a:spcAft>
              <a:buClr>
                <a:schemeClr val="dk1"/>
              </a:buClr>
              <a:buSzPts val="1100"/>
              <a:buFont typeface="Arial"/>
              <a:buNone/>
            </a:pPr>
            <a:endParaRPr lang="en-US"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US" sz="900" dirty="0" err="1">
                <a:latin typeface="Courier New"/>
                <a:ea typeface="Courier New"/>
                <a:cs typeface="Courier New"/>
                <a:sym typeface="Courier New"/>
              </a:rPr>
              <a:t>feature_list</a:t>
            </a:r>
            <a:r>
              <a:rPr lang="en-US" sz="900" dirty="0">
                <a:latin typeface="Courier New"/>
                <a:ea typeface="Courier New"/>
                <a:cs typeface="Courier New"/>
                <a:sym typeface="Courier New"/>
              </a:rPr>
              <a:t> = ['distance', 'temp', 'humidity', 'month', '</a:t>
            </a:r>
            <a:r>
              <a:rPr lang="en-US" sz="900" dirty="0" err="1">
                <a:latin typeface="Courier New"/>
                <a:ea typeface="Courier New"/>
                <a:cs typeface="Courier New"/>
                <a:sym typeface="Courier New"/>
              </a:rPr>
              <a:t>elev_diff</a:t>
            </a:r>
            <a:r>
              <a:rPr lang="en-US" sz="900" dirty="0">
                <a:latin typeface="Courier New"/>
                <a:ea typeface="Courier New"/>
                <a:cs typeface="Courier New"/>
                <a:sym typeface="Courier New"/>
              </a:rPr>
              <a:t>’]</a:t>
            </a:r>
          </a:p>
          <a:p>
            <a:pPr marL="0" marR="0" lvl="0" indent="0" algn="l" rtl="0">
              <a:lnSpc>
                <a:spcPct val="100000"/>
              </a:lnSpc>
              <a:spcBef>
                <a:spcPts val="0"/>
              </a:spcBef>
              <a:spcAft>
                <a:spcPts val="0"/>
              </a:spcAft>
              <a:buClr>
                <a:schemeClr val="dk1"/>
              </a:buClr>
              <a:buSzPts val="1100"/>
              <a:buFont typeface="Arial"/>
              <a:buNone/>
            </a:pPr>
            <a:endParaRPr lang="en-US"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X = </a:t>
            </a:r>
            <a:r>
              <a:rPr lang="en-US" sz="900" dirty="0" err="1">
                <a:latin typeface="Courier New"/>
                <a:ea typeface="Courier New"/>
                <a:cs typeface="Courier New"/>
                <a:sym typeface="Courier New"/>
              </a:rPr>
              <a:t>activities_reg</a:t>
            </a:r>
            <a:r>
              <a:rPr lang="en-US" sz="900" dirty="0">
                <a:latin typeface="Courier New"/>
                <a:ea typeface="Courier New"/>
                <a:cs typeface="Courier New"/>
                <a:sym typeface="Courier New"/>
              </a:rPr>
              <a:t>[</a:t>
            </a:r>
            <a:r>
              <a:rPr lang="en-US" sz="900" dirty="0" err="1">
                <a:latin typeface="Courier New"/>
                <a:ea typeface="Courier New"/>
                <a:cs typeface="Courier New"/>
                <a:sym typeface="Courier New"/>
              </a:rPr>
              <a:t>feature_list</a:t>
            </a:r>
            <a:r>
              <a:rPr lang="en-US" sz="900" dirty="0">
                <a:latin typeface="Courier New"/>
                <a:ea typeface="Courier New"/>
                <a:cs typeface="Courier New"/>
                <a:sym typeface="Courier New"/>
              </a:rPr>
              <a:t>]</a:t>
            </a:r>
          </a:p>
          <a:p>
            <a:pPr marL="0" marR="0" lvl="0" indent="0" algn="l" rtl="0">
              <a:lnSpc>
                <a:spcPct val="100000"/>
              </a:lnSpc>
              <a:spcBef>
                <a:spcPts val="0"/>
              </a:spcBef>
              <a:spcAft>
                <a:spcPts val="0"/>
              </a:spcAft>
              <a:buClr>
                <a:schemeClr val="dk1"/>
              </a:buClr>
              <a:buSzPts val="1100"/>
              <a:buFont typeface="Arial"/>
              <a:buNone/>
            </a:pPr>
            <a:endParaRPr lang="en-US"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US" sz="900" dirty="0">
                <a:latin typeface="Courier New"/>
                <a:ea typeface="Courier New"/>
                <a:cs typeface="Courier New"/>
                <a:sym typeface="Courier New"/>
              </a:rPr>
              <a:t>y = </a:t>
            </a:r>
            <a:r>
              <a:rPr lang="en-US" sz="900" dirty="0" err="1">
                <a:latin typeface="Courier New"/>
                <a:ea typeface="Courier New"/>
                <a:cs typeface="Courier New"/>
                <a:sym typeface="Courier New"/>
              </a:rPr>
              <a:t>activities_reg</a:t>
            </a:r>
            <a:r>
              <a:rPr lang="en-US" sz="900" dirty="0">
                <a:latin typeface="Courier New"/>
                <a:ea typeface="Courier New"/>
                <a:cs typeface="Courier New"/>
                <a:sym typeface="Courier New"/>
              </a:rPr>
              <a:t>['</a:t>
            </a:r>
            <a:r>
              <a:rPr lang="en-US" sz="900" dirty="0" err="1">
                <a:latin typeface="Courier New"/>
                <a:ea typeface="Courier New"/>
                <a:cs typeface="Courier New"/>
                <a:sym typeface="Courier New"/>
              </a:rPr>
              <a:t>avg_pace_int</a:t>
            </a:r>
            <a:r>
              <a:rPr lang="en-US" sz="900" dirty="0">
                <a:latin typeface="Courier New"/>
                <a:ea typeface="Courier New"/>
                <a:cs typeface="Courier New"/>
                <a:sym typeface="Courier New"/>
              </a:rPr>
              <a:t>']</a:t>
            </a: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dirty="0">
              <a:latin typeface="Courier New"/>
              <a:ea typeface="Courier New"/>
              <a:cs typeface="Courier New"/>
              <a:sym typeface="Courier New"/>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g164b0e242a0_0_39"/>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5.2</a:t>
            </a:r>
            <a:r>
              <a:rPr lang="en" sz="2400" b="1" i="0" u="none" strike="noStrike" cap="none" dirty="0">
                <a:solidFill>
                  <a:srgbClr val="295269"/>
                </a:solidFill>
                <a:latin typeface="Roboto"/>
                <a:ea typeface="Roboto"/>
                <a:cs typeface="Roboto"/>
                <a:sym typeface="Roboto"/>
              </a:rPr>
              <a:t> </a:t>
            </a:r>
            <a:r>
              <a:rPr lang="en" sz="2400" b="1" dirty="0">
                <a:solidFill>
                  <a:srgbClr val="295269"/>
                </a:solidFill>
                <a:latin typeface="Roboto"/>
                <a:ea typeface="Roboto"/>
                <a:cs typeface="Roboto"/>
                <a:sym typeface="Roboto"/>
              </a:rPr>
              <a:t>Check for Multicollinearity</a:t>
            </a:r>
            <a:endParaRPr sz="2400" b="1" i="0" u="none" strike="noStrike" cap="none" dirty="0">
              <a:solidFill>
                <a:srgbClr val="295269"/>
              </a:solidFill>
              <a:latin typeface="Roboto"/>
              <a:ea typeface="Roboto"/>
              <a:cs typeface="Roboto"/>
              <a:sym typeface="Roboto"/>
            </a:endParaRPr>
          </a:p>
        </p:txBody>
      </p:sp>
      <p:sp>
        <p:nvSpPr>
          <p:cNvPr id="418" name="Google Shape;418;g164b0e242a0_0_39"/>
          <p:cNvSpPr txBox="1"/>
          <p:nvPr/>
        </p:nvSpPr>
        <p:spPr>
          <a:xfrm>
            <a:off x="415609" y="2036618"/>
            <a:ext cx="3622200" cy="1239982"/>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I used a heatmap to check for multicollinearity between different parameters.</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US" sz="1200" dirty="0">
                <a:latin typeface="Roboto"/>
                <a:ea typeface="Roboto"/>
                <a:cs typeface="Roboto"/>
                <a:sym typeface="Roboto"/>
              </a:rPr>
              <a:t>Most of the selected features had very low collinearity. The highest was the pair of distance and total elevation difference. </a:t>
            </a:r>
            <a:endParaRPr sz="1200" dirty="0">
              <a:latin typeface="Roboto"/>
              <a:ea typeface="Roboto"/>
              <a:cs typeface="Roboto"/>
              <a:sym typeface="Roboto"/>
            </a:endParaRPr>
          </a:p>
        </p:txBody>
      </p:sp>
      <p:pic>
        <p:nvPicPr>
          <p:cNvPr id="2050" name="Picture 2">
            <a:extLst>
              <a:ext uri="{FF2B5EF4-FFF2-40B4-BE49-F238E27FC236}">
                <a16:creationId xmlns:a16="http://schemas.microsoft.com/office/drawing/2014/main" id="{4294FA3F-28A0-8118-5DFD-9AE0972652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7956" y="1257772"/>
            <a:ext cx="4133178" cy="35931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g164b0e242a0_0_39"/>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5.3</a:t>
            </a:r>
            <a:r>
              <a:rPr lang="en" sz="2400" b="1" i="0" u="none" strike="noStrike" cap="none" dirty="0">
                <a:solidFill>
                  <a:srgbClr val="295269"/>
                </a:solidFill>
                <a:latin typeface="Roboto"/>
                <a:ea typeface="Roboto"/>
                <a:cs typeface="Roboto"/>
                <a:sym typeface="Roboto"/>
              </a:rPr>
              <a:t> </a:t>
            </a:r>
            <a:r>
              <a:rPr lang="en" sz="2400" b="1" dirty="0">
                <a:solidFill>
                  <a:srgbClr val="295269"/>
                </a:solidFill>
                <a:latin typeface="Roboto"/>
                <a:ea typeface="Roboto"/>
                <a:cs typeface="Roboto"/>
                <a:sym typeface="Roboto"/>
              </a:rPr>
              <a:t>Models</a:t>
            </a:r>
            <a:endParaRPr sz="2400" b="1" i="0" u="none" strike="noStrike" cap="none" dirty="0">
              <a:solidFill>
                <a:srgbClr val="295269"/>
              </a:solidFill>
              <a:latin typeface="Roboto"/>
              <a:ea typeface="Roboto"/>
              <a:cs typeface="Roboto"/>
              <a:sym typeface="Roboto"/>
            </a:endParaRPr>
          </a:p>
        </p:txBody>
      </p:sp>
      <p:sp>
        <p:nvSpPr>
          <p:cNvPr id="418" name="Google Shape;418;g164b0e242a0_0_39"/>
          <p:cNvSpPr txBox="1"/>
          <p:nvPr/>
        </p:nvSpPr>
        <p:spPr>
          <a:xfrm>
            <a:off x="1056409" y="1761259"/>
            <a:ext cx="7031182" cy="1620982"/>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228600" marR="0" lvl="0" indent="-228600" algn="l" rtl="0">
              <a:lnSpc>
                <a:spcPct val="115000"/>
              </a:lnSpc>
              <a:spcBef>
                <a:spcPts val="0"/>
              </a:spcBef>
              <a:spcAft>
                <a:spcPts val="0"/>
              </a:spcAft>
              <a:buSzPts val="1200"/>
              <a:buFont typeface="+mj-lt"/>
              <a:buAutoNum type="arabicPeriod"/>
            </a:pPr>
            <a:r>
              <a:rPr lang="en-US" sz="1200" dirty="0">
                <a:latin typeface="Roboto"/>
                <a:ea typeface="Roboto"/>
                <a:cs typeface="Roboto"/>
                <a:sym typeface="Roboto"/>
              </a:rPr>
              <a:t>Simple linear regression</a:t>
            </a:r>
          </a:p>
          <a:p>
            <a:pPr marL="228600" marR="0" lvl="0" indent="-228600" algn="l" rtl="0">
              <a:lnSpc>
                <a:spcPct val="115000"/>
              </a:lnSpc>
              <a:spcBef>
                <a:spcPts val="0"/>
              </a:spcBef>
              <a:spcAft>
                <a:spcPts val="0"/>
              </a:spcAft>
              <a:buSzPts val="1200"/>
              <a:buFont typeface="+mj-lt"/>
              <a:buAutoNum type="arabicPeriod"/>
            </a:pPr>
            <a:r>
              <a:rPr lang="en-US" sz="1200" dirty="0">
                <a:latin typeface="Roboto"/>
                <a:ea typeface="Roboto"/>
                <a:cs typeface="Roboto"/>
                <a:sym typeface="Roboto"/>
              </a:rPr>
              <a:t>Linear regression with 2</a:t>
            </a:r>
            <a:r>
              <a:rPr lang="en-US" sz="1200" baseline="30000" dirty="0">
                <a:latin typeface="Roboto"/>
                <a:ea typeface="Roboto"/>
                <a:cs typeface="Roboto"/>
                <a:sym typeface="Roboto"/>
              </a:rPr>
              <a:t>nd</a:t>
            </a:r>
            <a:r>
              <a:rPr lang="en-US" sz="1200" dirty="0">
                <a:latin typeface="Roboto"/>
                <a:ea typeface="Roboto"/>
                <a:cs typeface="Roboto"/>
                <a:sym typeface="Roboto"/>
              </a:rPr>
              <a:t>-degree polynomial features and standard scaling</a:t>
            </a:r>
          </a:p>
          <a:p>
            <a:pPr marL="228600" marR="0" lvl="0" indent="-228600" algn="l" rtl="0">
              <a:lnSpc>
                <a:spcPct val="115000"/>
              </a:lnSpc>
              <a:spcBef>
                <a:spcPts val="0"/>
              </a:spcBef>
              <a:spcAft>
                <a:spcPts val="0"/>
              </a:spcAft>
              <a:buSzPts val="1200"/>
              <a:buFont typeface="+mj-lt"/>
              <a:buAutoNum type="arabicPeriod"/>
            </a:pPr>
            <a:r>
              <a:rPr lang="en-US" sz="1200" dirty="0">
                <a:latin typeface="Roboto"/>
                <a:ea typeface="Roboto"/>
                <a:cs typeface="Roboto"/>
                <a:sym typeface="Roboto"/>
              </a:rPr>
              <a:t>Support vector regression with standard scaling and a radial basis function kernel</a:t>
            </a:r>
          </a:p>
          <a:p>
            <a:pPr marL="228600" marR="0" lvl="0" indent="-228600" algn="l" rtl="0">
              <a:lnSpc>
                <a:spcPct val="115000"/>
              </a:lnSpc>
              <a:spcBef>
                <a:spcPts val="0"/>
              </a:spcBef>
              <a:spcAft>
                <a:spcPts val="0"/>
              </a:spcAft>
              <a:buSzPts val="1200"/>
              <a:buFont typeface="+mj-lt"/>
              <a:buAutoNum type="arabicPeriod"/>
            </a:pPr>
            <a:r>
              <a:rPr lang="en-US" sz="1200" dirty="0">
                <a:latin typeface="Roboto"/>
                <a:ea typeface="Roboto"/>
                <a:cs typeface="Roboto"/>
                <a:sym typeface="Roboto"/>
              </a:rPr>
              <a:t>Decision tree regression with standard scaling and maximum depth of 3</a:t>
            </a:r>
          </a:p>
          <a:p>
            <a:pPr marL="228600" marR="0" lvl="0" indent="-228600" algn="l" rtl="0">
              <a:lnSpc>
                <a:spcPct val="115000"/>
              </a:lnSpc>
              <a:spcBef>
                <a:spcPts val="0"/>
              </a:spcBef>
              <a:spcAft>
                <a:spcPts val="0"/>
              </a:spcAft>
              <a:buSzPts val="1200"/>
              <a:buFont typeface="+mj-lt"/>
              <a:buAutoNum type="arabicPeriod"/>
            </a:pPr>
            <a:r>
              <a:rPr lang="en-US" sz="1200" dirty="0">
                <a:latin typeface="Roboto"/>
                <a:ea typeface="Roboto"/>
                <a:cs typeface="Roboto"/>
                <a:sym typeface="Roboto"/>
              </a:rPr>
              <a:t>Artificial neural network with standard scaling, 3 hidden layers, stochastic gradient descent solver, and a maximum of 400 iterations</a:t>
            </a:r>
            <a:endParaRPr sz="1200" dirty="0">
              <a:latin typeface="Roboto"/>
              <a:ea typeface="Roboto"/>
              <a:cs typeface="Roboto"/>
              <a:sym typeface="Roboto"/>
            </a:endParaRPr>
          </a:p>
        </p:txBody>
      </p:sp>
    </p:spTree>
    <p:extLst>
      <p:ext uri="{BB962C8B-B14F-4D97-AF65-F5344CB8AC3E}">
        <p14:creationId xmlns:p14="http://schemas.microsoft.com/office/powerpoint/2010/main" val="17815875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g164b0e242a0_0_39"/>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5.4</a:t>
            </a:r>
            <a:r>
              <a:rPr lang="en" sz="2400" b="1" i="0" u="none" strike="noStrike" cap="none" dirty="0">
                <a:solidFill>
                  <a:srgbClr val="295269"/>
                </a:solidFill>
                <a:latin typeface="Roboto"/>
                <a:ea typeface="Roboto"/>
                <a:cs typeface="Roboto"/>
                <a:sym typeface="Roboto"/>
              </a:rPr>
              <a:t> </a:t>
            </a:r>
            <a:r>
              <a:rPr lang="en" sz="2400" b="1" dirty="0">
                <a:solidFill>
                  <a:srgbClr val="295269"/>
                </a:solidFill>
                <a:latin typeface="Roboto"/>
                <a:ea typeface="Roboto"/>
                <a:cs typeface="Roboto"/>
                <a:sym typeface="Roboto"/>
              </a:rPr>
              <a:t>Model Comparison</a:t>
            </a:r>
            <a:endParaRPr sz="2400" b="1" i="0" u="none" strike="noStrike" cap="none" dirty="0">
              <a:solidFill>
                <a:srgbClr val="295269"/>
              </a:solidFill>
              <a:latin typeface="Roboto"/>
              <a:ea typeface="Roboto"/>
              <a:cs typeface="Roboto"/>
              <a:sym typeface="Roboto"/>
            </a:endParaRPr>
          </a:p>
        </p:txBody>
      </p:sp>
      <p:graphicFrame>
        <p:nvGraphicFramePr>
          <p:cNvPr id="2" name="Table 1">
            <a:extLst>
              <a:ext uri="{FF2B5EF4-FFF2-40B4-BE49-F238E27FC236}">
                <a16:creationId xmlns:a16="http://schemas.microsoft.com/office/drawing/2014/main" id="{B7626159-95DB-4E86-94A4-65B1D99FF565}"/>
              </a:ext>
            </a:extLst>
          </p:cNvPr>
          <p:cNvGraphicFramePr>
            <a:graphicFrameLocks noGrp="1"/>
          </p:cNvGraphicFramePr>
          <p:nvPr>
            <p:extLst>
              <p:ext uri="{D42A27DB-BD31-4B8C-83A1-F6EECF244321}">
                <p14:modId xmlns:p14="http://schemas.microsoft.com/office/powerpoint/2010/main" val="665894176"/>
              </p:ext>
            </p:extLst>
          </p:nvPr>
        </p:nvGraphicFramePr>
        <p:xfrm>
          <a:off x="457200" y="1130227"/>
          <a:ext cx="8375648" cy="3352800"/>
        </p:xfrm>
        <a:graphic>
          <a:graphicData uri="http://schemas.openxmlformats.org/drawingml/2006/table">
            <a:tbl>
              <a:tblPr/>
              <a:tblGrid>
                <a:gridCol w="2093912">
                  <a:extLst>
                    <a:ext uri="{9D8B030D-6E8A-4147-A177-3AD203B41FA5}">
                      <a16:colId xmlns:a16="http://schemas.microsoft.com/office/drawing/2014/main" val="4227436942"/>
                    </a:ext>
                  </a:extLst>
                </a:gridCol>
                <a:gridCol w="2093912">
                  <a:extLst>
                    <a:ext uri="{9D8B030D-6E8A-4147-A177-3AD203B41FA5}">
                      <a16:colId xmlns:a16="http://schemas.microsoft.com/office/drawing/2014/main" val="3801099556"/>
                    </a:ext>
                  </a:extLst>
                </a:gridCol>
                <a:gridCol w="2093912">
                  <a:extLst>
                    <a:ext uri="{9D8B030D-6E8A-4147-A177-3AD203B41FA5}">
                      <a16:colId xmlns:a16="http://schemas.microsoft.com/office/drawing/2014/main" val="3999832228"/>
                    </a:ext>
                  </a:extLst>
                </a:gridCol>
                <a:gridCol w="2093912">
                  <a:extLst>
                    <a:ext uri="{9D8B030D-6E8A-4147-A177-3AD203B41FA5}">
                      <a16:colId xmlns:a16="http://schemas.microsoft.com/office/drawing/2014/main" val="1513424447"/>
                    </a:ext>
                  </a:extLst>
                </a:gridCol>
              </a:tblGrid>
              <a:tr h="283336">
                <a:tc>
                  <a:txBody>
                    <a:bodyPr/>
                    <a:lstStyle/>
                    <a:p>
                      <a:pPr algn="l" fontAlgn="ctr"/>
                      <a:r>
                        <a:rPr lang="en-US" b="1">
                          <a:effectLst/>
                        </a:rPr>
                        <a:t>Model</a:t>
                      </a:r>
                    </a:p>
                  </a:txBody>
                  <a:tcPr anchor="ctr">
                    <a:lnL>
                      <a:noFill/>
                    </a:lnL>
                    <a:lnR>
                      <a:noFill/>
                    </a:lnR>
                    <a:lnT>
                      <a:noFill/>
                    </a:lnT>
                    <a:lnB>
                      <a:noFill/>
                    </a:lnB>
                  </a:tcPr>
                </a:tc>
                <a:tc>
                  <a:txBody>
                    <a:bodyPr/>
                    <a:lstStyle/>
                    <a:p>
                      <a:pPr algn="l" fontAlgn="ctr"/>
                      <a:r>
                        <a:rPr lang="en-US" b="1">
                          <a:effectLst/>
                        </a:rPr>
                        <a:t>Set</a:t>
                      </a:r>
                    </a:p>
                  </a:txBody>
                  <a:tcPr anchor="ctr">
                    <a:lnL>
                      <a:noFill/>
                    </a:lnL>
                    <a:lnR>
                      <a:noFill/>
                    </a:lnR>
                    <a:lnT>
                      <a:noFill/>
                    </a:lnT>
                    <a:lnB>
                      <a:noFill/>
                    </a:lnB>
                  </a:tcPr>
                </a:tc>
                <a:tc>
                  <a:txBody>
                    <a:bodyPr/>
                    <a:lstStyle/>
                    <a:p>
                      <a:pPr algn="l" fontAlgn="ctr"/>
                      <a:r>
                        <a:rPr lang="en-US" b="1">
                          <a:effectLst/>
                        </a:rPr>
                        <a:t>RMSE</a:t>
                      </a:r>
                    </a:p>
                  </a:txBody>
                  <a:tcPr anchor="ctr">
                    <a:lnL>
                      <a:noFill/>
                    </a:lnL>
                    <a:lnR>
                      <a:noFill/>
                    </a:lnR>
                    <a:lnT>
                      <a:noFill/>
                    </a:lnT>
                    <a:lnB>
                      <a:noFill/>
                    </a:lnB>
                  </a:tcPr>
                </a:tc>
                <a:tc>
                  <a:txBody>
                    <a:bodyPr/>
                    <a:lstStyle/>
                    <a:p>
                      <a:pPr algn="l" fontAlgn="ctr"/>
                      <a:r>
                        <a:rPr lang="en-US" b="1">
                          <a:effectLst/>
                        </a:rPr>
                        <a:t>R2</a:t>
                      </a:r>
                    </a:p>
                  </a:txBody>
                  <a:tcPr anchor="ctr">
                    <a:lnL>
                      <a:noFill/>
                    </a:lnL>
                    <a:lnR>
                      <a:noFill/>
                    </a:lnR>
                    <a:lnT>
                      <a:noFill/>
                    </a:lnT>
                    <a:lnB>
                      <a:noFill/>
                    </a:lnB>
                  </a:tcPr>
                </a:tc>
                <a:extLst>
                  <a:ext uri="{0D108BD9-81ED-4DB2-BD59-A6C34878D82A}">
                    <a16:rowId xmlns:a16="http://schemas.microsoft.com/office/drawing/2014/main" val="3095556447"/>
                  </a:ext>
                </a:extLst>
              </a:tr>
              <a:tr h="283336">
                <a:tc>
                  <a:txBody>
                    <a:bodyPr/>
                    <a:lstStyle/>
                    <a:p>
                      <a:pPr algn="l" fontAlgn="ctr"/>
                      <a:r>
                        <a:rPr lang="en-US">
                          <a:effectLst/>
                        </a:rPr>
                        <a:t>Linear Regression</a:t>
                      </a:r>
                    </a:p>
                  </a:txBody>
                  <a:tcPr anchor="ctr">
                    <a:lnL>
                      <a:noFill/>
                    </a:lnL>
                    <a:lnR>
                      <a:noFill/>
                    </a:lnR>
                    <a:lnT>
                      <a:noFill/>
                    </a:lnT>
                    <a:lnB>
                      <a:noFill/>
                    </a:lnB>
                    <a:solidFill>
                      <a:srgbClr val="F5F5F5"/>
                    </a:solidFill>
                  </a:tcPr>
                </a:tc>
                <a:tc>
                  <a:txBody>
                    <a:bodyPr/>
                    <a:lstStyle/>
                    <a:p>
                      <a:pPr algn="l" fontAlgn="ctr"/>
                      <a:r>
                        <a:rPr lang="en-US">
                          <a:effectLst/>
                        </a:rPr>
                        <a:t>Training</a:t>
                      </a:r>
                    </a:p>
                  </a:txBody>
                  <a:tcPr anchor="ctr">
                    <a:lnL>
                      <a:noFill/>
                    </a:lnL>
                    <a:lnR>
                      <a:noFill/>
                    </a:lnR>
                    <a:lnT>
                      <a:noFill/>
                    </a:lnT>
                    <a:lnB>
                      <a:noFill/>
                    </a:lnB>
                    <a:solidFill>
                      <a:srgbClr val="F5F5F5"/>
                    </a:solidFill>
                  </a:tcPr>
                </a:tc>
                <a:tc>
                  <a:txBody>
                    <a:bodyPr/>
                    <a:lstStyle/>
                    <a:p>
                      <a:pPr algn="l" fontAlgn="ctr"/>
                      <a:r>
                        <a:rPr lang="en-US">
                          <a:effectLst/>
                        </a:rPr>
                        <a:t>0.35</a:t>
                      </a:r>
                    </a:p>
                  </a:txBody>
                  <a:tcPr anchor="ctr">
                    <a:lnL>
                      <a:noFill/>
                    </a:lnL>
                    <a:lnR>
                      <a:noFill/>
                    </a:lnR>
                    <a:lnT>
                      <a:noFill/>
                    </a:lnT>
                    <a:lnB>
                      <a:noFill/>
                    </a:lnB>
                    <a:solidFill>
                      <a:srgbClr val="F5F5F5"/>
                    </a:solidFill>
                  </a:tcPr>
                </a:tc>
                <a:tc>
                  <a:txBody>
                    <a:bodyPr/>
                    <a:lstStyle/>
                    <a:p>
                      <a:pPr algn="l" fontAlgn="ctr"/>
                      <a:r>
                        <a:rPr lang="en-US">
                          <a:effectLst/>
                        </a:rPr>
                        <a:t>32.53</a:t>
                      </a:r>
                    </a:p>
                  </a:txBody>
                  <a:tcPr anchor="ctr">
                    <a:lnL>
                      <a:noFill/>
                    </a:lnL>
                    <a:lnR>
                      <a:noFill/>
                    </a:lnR>
                    <a:lnT>
                      <a:noFill/>
                    </a:lnT>
                    <a:lnB>
                      <a:noFill/>
                    </a:lnB>
                    <a:solidFill>
                      <a:srgbClr val="F5F5F5"/>
                    </a:solidFill>
                  </a:tcPr>
                </a:tc>
                <a:extLst>
                  <a:ext uri="{0D108BD9-81ED-4DB2-BD59-A6C34878D82A}">
                    <a16:rowId xmlns:a16="http://schemas.microsoft.com/office/drawing/2014/main" val="2586225919"/>
                  </a:ext>
                </a:extLst>
              </a:tr>
              <a:tr h="283336">
                <a:tc>
                  <a:txBody>
                    <a:bodyPr/>
                    <a:lstStyle/>
                    <a:p>
                      <a:pPr algn="l" fontAlgn="ctr"/>
                      <a:r>
                        <a:rPr lang="en-US" dirty="0">
                          <a:effectLst/>
                        </a:rPr>
                        <a:t>Linear Regression</a:t>
                      </a:r>
                    </a:p>
                  </a:txBody>
                  <a:tcPr anchor="ctr">
                    <a:lnL>
                      <a:noFill/>
                    </a:lnL>
                    <a:lnR>
                      <a:noFill/>
                    </a:lnR>
                    <a:lnT>
                      <a:noFill/>
                    </a:lnT>
                    <a:lnB>
                      <a:noFill/>
                    </a:lnB>
                  </a:tcPr>
                </a:tc>
                <a:tc>
                  <a:txBody>
                    <a:bodyPr/>
                    <a:lstStyle/>
                    <a:p>
                      <a:pPr algn="l" fontAlgn="ctr"/>
                      <a:r>
                        <a:rPr lang="en-US">
                          <a:effectLst/>
                        </a:rPr>
                        <a:t>Test</a:t>
                      </a:r>
                    </a:p>
                  </a:txBody>
                  <a:tcPr anchor="ctr">
                    <a:lnL>
                      <a:noFill/>
                    </a:lnL>
                    <a:lnR>
                      <a:noFill/>
                    </a:lnR>
                    <a:lnT>
                      <a:noFill/>
                    </a:lnT>
                    <a:lnB>
                      <a:noFill/>
                    </a:lnB>
                  </a:tcPr>
                </a:tc>
                <a:tc>
                  <a:txBody>
                    <a:bodyPr/>
                    <a:lstStyle/>
                    <a:p>
                      <a:pPr algn="l" fontAlgn="ctr"/>
                      <a:r>
                        <a:rPr lang="en-US">
                          <a:effectLst/>
                        </a:rPr>
                        <a:t>0.33</a:t>
                      </a:r>
                    </a:p>
                  </a:txBody>
                  <a:tcPr anchor="ctr">
                    <a:lnL>
                      <a:noFill/>
                    </a:lnL>
                    <a:lnR>
                      <a:noFill/>
                    </a:lnR>
                    <a:lnT>
                      <a:noFill/>
                    </a:lnT>
                    <a:lnB>
                      <a:noFill/>
                    </a:lnB>
                  </a:tcPr>
                </a:tc>
                <a:tc>
                  <a:txBody>
                    <a:bodyPr/>
                    <a:lstStyle/>
                    <a:p>
                      <a:pPr algn="l" fontAlgn="ctr"/>
                      <a:r>
                        <a:rPr lang="en-US">
                          <a:effectLst/>
                        </a:rPr>
                        <a:t>39.52</a:t>
                      </a:r>
                    </a:p>
                  </a:txBody>
                  <a:tcPr anchor="ctr">
                    <a:lnL>
                      <a:noFill/>
                    </a:lnL>
                    <a:lnR>
                      <a:noFill/>
                    </a:lnR>
                    <a:lnT>
                      <a:noFill/>
                    </a:lnT>
                    <a:lnB>
                      <a:noFill/>
                    </a:lnB>
                  </a:tcPr>
                </a:tc>
                <a:extLst>
                  <a:ext uri="{0D108BD9-81ED-4DB2-BD59-A6C34878D82A}">
                    <a16:rowId xmlns:a16="http://schemas.microsoft.com/office/drawing/2014/main" val="693689845"/>
                  </a:ext>
                </a:extLst>
              </a:tr>
              <a:tr h="283336">
                <a:tc>
                  <a:txBody>
                    <a:bodyPr/>
                    <a:lstStyle/>
                    <a:p>
                      <a:pPr algn="l" fontAlgn="ctr"/>
                      <a:r>
                        <a:rPr lang="en-US">
                          <a:effectLst/>
                        </a:rPr>
                        <a:t>Polynomial</a:t>
                      </a:r>
                    </a:p>
                  </a:txBody>
                  <a:tcPr anchor="ctr">
                    <a:lnL>
                      <a:noFill/>
                    </a:lnL>
                    <a:lnR>
                      <a:noFill/>
                    </a:lnR>
                    <a:lnT>
                      <a:noFill/>
                    </a:lnT>
                    <a:lnB>
                      <a:noFill/>
                    </a:lnB>
                    <a:solidFill>
                      <a:srgbClr val="F5F5F5"/>
                    </a:solidFill>
                  </a:tcPr>
                </a:tc>
                <a:tc>
                  <a:txBody>
                    <a:bodyPr/>
                    <a:lstStyle/>
                    <a:p>
                      <a:pPr algn="l" fontAlgn="ctr"/>
                      <a:r>
                        <a:rPr lang="en-US">
                          <a:effectLst/>
                        </a:rPr>
                        <a:t>Training</a:t>
                      </a:r>
                    </a:p>
                  </a:txBody>
                  <a:tcPr anchor="ctr">
                    <a:lnL>
                      <a:noFill/>
                    </a:lnL>
                    <a:lnR>
                      <a:noFill/>
                    </a:lnR>
                    <a:lnT>
                      <a:noFill/>
                    </a:lnT>
                    <a:lnB>
                      <a:noFill/>
                    </a:lnB>
                    <a:solidFill>
                      <a:srgbClr val="F5F5F5"/>
                    </a:solidFill>
                  </a:tcPr>
                </a:tc>
                <a:tc>
                  <a:txBody>
                    <a:bodyPr/>
                    <a:lstStyle/>
                    <a:p>
                      <a:pPr algn="l" fontAlgn="ctr"/>
                      <a:r>
                        <a:rPr lang="en-US">
                          <a:effectLst/>
                        </a:rPr>
                        <a:t>0.31</a:t>
                      </a:r>
                    </a:p>
                  </a:txBody>
                  <a:tcPr anchor="ctr">
                    <a:lnL>
                      <a:noFill/>
                    </a:lnL>
                    <a:lnR>
                      <a:noFill/>
                    </a:lnR>
                    <a:lnT>
                      <a:noFill/>
                    </a:lnT>
                    <a:lnB>
                      <a:noFill/>
                    </a:lnB>
                    <a:solidFill>
                      <a:srgbClr val="F5F5F5"/>
                    </a:solidFill>
                  </a:tcPr>
                </a:tc>
                <a:tc>
                  <a:txBody>
                    <a:bodyPr/>
                    <a:lstStyle/>
                    <a:p>
                      <a:pPr algn="l" fontAlgn="ctr"/>
                      <a:r>
                        <a:rPr lang="en-US">
                          <a:effectLst/>
                        </a:rPr>
                        <a:t>45.94</a:t>
                      </a:r>
                    </a:p>
                  </a:txBody>
                  <a:tcPr anchor="ctr">
                    <a:lnL>
                      <a:noFill/>
                    </a:lnL>
                    <a:lnR>
                      <a:noFill/>
                    </a:lnR>
                    <a:lnT>
                      <a:noFill/>
                    </a:lnT>
                    <a:lnB>
                      <a:noFill/>
                    </a:lnB>
                    <a:solidFill>
                      <a:srgbClr val="F5F5F5"/>
                    </a:solidFill>
                  </a:tcPr>
                </a:tc>
                <a:extLst>
                  <a:ext uri="{0D108BD9-81ED-4DB2-BD59-A6C34878D82A}">
                    <a16:rowId xmlns:a16="http://schemas.microsoft.com/office/drawing/2014/main" val="133704885"/>
                  </a:ext>
                </a:extLst>
              </a:tr>
              <a:tr h="283336">
                <a:tc>
                  <a:txBody>
                    <a:bodyPr/>
                    <a:lstStyle/>
                    <a:p>
                      <a:pPr algn="l" fontAlgn="ctr"/>
                      <a:r>
                        <a:rPr lang="en-US" dirty="0">
                          <a:effectLst/>
                        </a:rPr>
                        <a:t>Polynomial</a:t>
                      </a:r>
                    </a:p>
                  </a:txBody>
                  <a:tcPr anchor="ctr">
                    <a:lnL>
                      <a:noFill/>
                    </a:lnL>
                    <a:lnR>
                      <a:noFill/>
                    </a:lnR>
                    <a:lnT>
                      <a:noFill/>
                    </a:lnT>
                    <a:lnB>
                      <a:noFill/>
                    </a:lnB>
                  </a:tcPr>
                </a:tc>
                <a:tc>
                  <a:txBody>
                    <a:bodyPr/>
                    <a:lstStyle/>
                    <a:p>
                      <a:pPr algn="l" fontAlgn="ctr"/>
                      <a:r>
                        <a:rPr lang="en-US">
                          <a:effectLst/>
                        </a:rPr>
                        <a:t>Test</a:t>
                      </a:r>
                    </a:p>
                  </a:txBody>
                  <a:tcPr anchor="ctr">
                    <a:lnL>
                      <a:noFill/>
                    </a:lnL>
                    <a:lnR>
                      <a:noFill/>
                    </a:lnR>
                    <a:lnT>
                      <a:noFill/>
                    </a:lnT>
                    <a:lnB>
                      <a:noFill/>
                    </a:lnB>
                  </a:tcPr>
                </a:tc>
                <a:tc>
                  <a:txBody>
                    <a:bodyPr/>
                    <a:lstStyle/>
                    <a:p>
                      <a:pPr algn="l" fontAlgn="ctr"/>
                      <a:r>
                        <a:rPr lang="en-US">
                          <a:effectLst/>
                        </a:rPr>
                        <a:t>0.33</a:t>
                      </a:r>
                    </a:p>
                  </a:txBody>
                  <a:tcPr anchor="ctr">
                    <a:lnL>
                      <a:noFill/>
                    </a:lnL>
                    <a:lnR>
                      <a:noFill/>
                    </a:lnR>
                    <a:lnT>
                      <a:noFill/>
                    </a:lnT>
                    <a:lnB>
                      <a:noFill/>
                    </a:lnB>
                  </a:tcPr>
                </a:tc>
                <a:tc>
                  <a:txBody>
                    <a:bodyPr/>
                    <a:lstStyle/>
                    <a:p>
                      <a:pPr algn="l" fontAlgn="ctr"/>
                      <a:r>
                        <a:rPr lang="en-US">
                          <a:effectLst/>
                        </a:rPr>
                        <a:t>40.96</a:t>
                      </a:r>
                    </a:p>
                  </a:txBody>
                  <a:tcPr anchor="ctr">
                    <a:lnL>
                      <a:noFill/>
                    </a:lnL>
                    <a:lnR>
                      <a:noFill/>
                    </a:lnR>
                    <a:lnT>
                      <a:noFill/>
                    </a:lnT>
                    <a:lnB>
                      <a:noFill/>
                    </a:lnB>
                  </a:tcPr>
                </a:tc>
                <a:extLst>
                  <a:ext uri="{0D108BD9-81ED-4DB2-BD59-A6C34878D82A}">
                    <a16:rowId xmlns:a16="http://schemas.microsoft.com/office/drawing/2014/main" val="4233132008"/>
                  </a:ext>
                </a:extLst>
              </a:tr>
              <a:tr h="283336">
                <a:tc>
                  <a:txBody>
                    <a:bodyPr/>
                    <a:lstStyle/>
                    <a:p>
                      <a:pPr algn="l" fontAlgn="ctr"/>
                      <a:r>
                        <a:rPr lang="en-US">
                          <a:effectLst/>
                        </a:rPr>
                        <a:t>SVR</a:t>
                      </a:r>
                    </a:p>
                  </a:txBody>
                  <a:tcPr anchor="ctr">
                    <a:lnL>
                      <a:noFill/>
                    </a:lnL>
                    <a:lnR>
                      <a:noFill/>
                    </a:lnR>
                    <a:lnT>
                      <a:noFill/>
                    </a:lnT>
                    <a:lnB>
                      <a:noFill/>
                    </a:lnB>
                    <a:solidFill>
                      <a:srgbClr val="F5F5F5"/>
                    </a:solidFill>
                  </a:tcPr>
                </a:tc>
                <a:tc>
                  <a:txBody>
                    <a:bodyPr/>
                    <a:lstStyle/>
                    <a:p>
                      <a:pPr algn="l" fontAlgn="ctr"/>
                      <a:r>
                        <a:rPr lang="en-US">
                          <a:effectLst/>
                        </a:rPr>
                        <a:t>Training</a:t>
                      </a:r>
                    </a:p>
                  </a:txBody>
                  <a:tcPr anchor="ctr">
                    <a:lnL>
                      <a:noFill/>
                    </a:lnL>
                    <a:lnR>
                      <a:noFill/>
                    </a:lnR>
                    <a:lnT>
                      <a:noFill/>
                    </a:lnT>
                    <a:lnB>
                      <a:noFill/>
                    </a:lnB>
                    <a:solidFill>
                      <a:srgbClr val="F5F5F5"/>
                    </a:solidFill>
                  </a:tcPr>
                </a:tc>
                <a:tc>
                  <a:txBody>
                    <a:bodyPr/>
                    <a:lstStyle/>
                    <a:p>
                      <a:pPr algn="l" fontAlgn="ctr"/>
                      <a:r>
                        <a:rPr lang="en-US">
                          <a:effectLst/>
                        </a:rPr>
                        <a:t>0.33</a:t>
                      </a:r>
                    </a:p>
                  </a:txBody>
                  <a:tcPr anchor="ctr">
                    <a:lnL>
                      <a:noFill/>
                    </a:lnL>
                    <a:lnR>
                      <a:noFill/>
                    </a:lnR>
                    <a:lnT>
                      <a:noFill/>
                    </a:lnT>
                    <a:lnB>
                      <a:noFill/>
                    </a:lnB>
                    <a:solidFill>
                      <a:srgbClr val="F5F5F5"/>
                    </a:solidFill>
                  </a:tcPr>
                </a:tc>
                <a:tc>
                  <a:txBody>
                    <a:bodyPr/>
                    <a:lstStyle/>
                    <a:p>
                      <a:pPr algn="l" fontAlgn="ctr"/>
                      <a:r>
                        <a:rPr lang="en-US">
                          <a:effectLst/>
                        </a:rPr>
                        <a:t>39.58</a:t>
                      </a:r>
                    </a:p>
                  </a:txBody>
                  <a:tcPr anchor="ctr">
                    <a:lnL>
                      <a:noFill/>
                    </a:lnL>
                    <a:lnR>
                      <a:noFill/>
                    </a:lnR>
                    <a:lnT>
                      <a:noFill/>
                    </a:lnT>
                    <a:lnB>
                      <a:noFill/>
                    </a:lnB>
                    <a:solidFill>
                      <a:srgbClr val="F5F5F5"/>
                    </a:solidFill>
                  </a:tcPr>
                </a:tc>
                <a:extLst>
                  <a:ext uri="{0D108BD9-81ED-4DB2-BD59-A6C34878D82A}">
                    <a16:rowId xmlns:a16="http://schemas.microsoft.com/office/drawing/2014/main" val="912321685"/>
                  </a:ext>
                </a:extLst>
              </a:tr>
              <a:tr h="283336">
                <a:tc>
                  <a:txBody>
                    <a:bodyPr/>
                    <a:lstStyle/>
                    <a:p>
                      <a:pPr algn="l" fontAlgn="ctr"/>
                      <a:r>
                        <a:rPr lang="en-US">
                          <a:effectLst/>
                        </a:rPr>
                        <a:t>SVR</a:t>
                      </a:r>
                    </a:p>
                  </a:txBody>
                  <a:tcPr anchor="ctr">
                    <a:lnL>
                      <a:noFill/>
                    </a:lnL>
                    <a:lnR>
                      <a:noFill/>
                    </a:lnR>
                    <a:lnT>
                      <a:noFill/>
                    </a:lnT>
                    <a:lnB>
                      <a:noFill/>
                    </a:lnB>
                  </a:tcPr>
                </a:tc>
                <a:tc>
                  <a:txBody>
                    <a:bodyPr/>
                    <a:lstStyle/>
                    <a:p>
                      <a:pPr algn="l" fontAlgn="ctr"/>
                      <a:r>
                        <a:rPr lang="en-US">
                          <a:effectLst/>
                        </a:rPr>
                        <a:t>Test</a:t>
                      </a:r>
                    </a:p>
                  </a:txBody>
                  <a:tcPr anchor="ctr">
                    <a:lnL>
                      <a:noFill/>
                    </a:lnL>
                    <a:lnR>
                      <a:noFill/>
                    </a:lnR>
                    <a:lnT>
                      <a:noFill/>
                    </a:lnT>
                    <a:lnB>
                      <a:noFill/>
                    </a:lnB>
                  </a:tcPr>
                </a:tc>
                <a:tc>
                  <a:txBody>
                    <a:bodyPr/>
                    <a:lstStyle/>
                    <a:p>
                      <a:pPr algn="l" fontAlgn="ctr"/>
                      <a:r>
                        <a:rPr lang="en-US">
                          <a:effectLst/>
                        </a:rPr>
                        <a:t>0.32</a:t>
                      </a:r>
                    </a:p>
                  </a:txBody>
                  <a:tcPr anchor="ctr">
                    <a:lnL>
                      <a:noFill/>
                    </a:lnL>
                    <a:lnR>
                      <a:noFill/>
                    </a:lnR>
                    <a:lnT>
                      <a:noFill/>
                    </a:lnT>
                    <a:lnB>
                      <a:noFill/>
                    </a:lnB>
                  </a:tcPr>
                </a:tc>
                <a:tc>
                  <a:txBody>
                    <a:bodyPr/>
                    <a:lstStyle/>
                    <a:p>
                      <a:pPr algn="l" fontAlgn="ctr"/>
                      <a:r>
                        <a:rPr lang="en-US">
                          <a:effectLst/>
                        </a:rPr>
                        <a:t>43.60</a:t>
                      </a:r>
                    </a:p>
                  </a:txBody>
                  <a:tcPr anchor="ctr">
                    <a:lnL>
                      <a:noFill/>
                    </a:lnL>
                    <a:lnR>
                      <a:noFill/>
                    </a:lnR>
                    <a:lnT>
                      <a:noFill/>
                    </a:lnT>
                    <a:lnB>
                      <a:noFill/>
                    </a:lnB>
                  </a:tcPr>
                </a:tc>
                <a:extLst>
                  <a:ext uri="{0D108BD9-81ED-4DB2-BD59-A6C34878D82A}">
                    <a16:rowId xmlns:a16="http://schemas.microsoft.com/office/drawing/2014/main" val="3478008519"/>
                  </a:ext>
                </a:extLst>
              </a:tr>
              <a:tr h="283336">
                <a:tc>
                  <a:txBody>
                    <a:bodyPr/>
                    <a:lstStyle/>
                    <a:p>
                      <a:pPr algn="l" fontAlgn="ctr"/>
                      <a:r>
                        <a:rPr lang="en-US">
                          <a:effectLst/>
                        </a:rPr>
                        <a:t>Decision Tree</a:t>
                      </a:r>
                    </a:p>
                  </a:txBody>
                  <a:tcPr anchor="ctr">
                    <a:lnL>
                      <a:noFill/>
                    </a:lnL>
                    <a:lnR>
                      <a:noFill/>
                    </a:lnR>
                    <a:lnT>
                      <a:noFill/>
                    </a:lnT>
                    <a:lnB>
                      <a:noFill/>
                    </a:lnB>
                    <a:solidFill>
                      <a:srgbClr val="F5F5F5"/>
                    </a:solidFill>
                  </a:tcPr>
                </a:tc>
                <a:tc>
                  <a:txBody>
                    <a:bodyPr/>
                    <a:lstStyle/>
                    <a:p>
                      <a:pPr algn="l" fontAlgn="ctr"/>
                      <a:r>
                        <a:rPr lang="en-US">
                          <a:effectLst/>
                        </a:rPr>
                        <a:t>Training</a:t>
                      </a:r>
                    </a:p>
                  </a:txBody>
                  <a:tcPr anchor="ctr">
                    <a:lnL>
                      <a:noFill/>
                    </a:lnL>
                    <a:lnR>
                      <a:noFill/>
                    </a:lnR>
                    <a:lnT>
                      <a:noFill/>
                    </a:lnT>
                    <a:lnB>
                      <a:noFill/>
                    </a:lnB>
                    <a:solidFill>
                      <a:srgbClr val="F5F5F5"/>
                    </a:solidFill>
                  </a:tcPr>
                </a:tc>
                <a:tc>
                  <a:txBody>
                    <a:bodyPr/>
                    <a:lstStyle/>
                    <a:p>
                      <a:pPr algn="l" fontAlgn="ctr"/>
                      <a:r>
                        <a:rPr lang="en-US">
                          <a:effectLst/>
                        </a:rPr>
                        <a:t>0.32</a:t>
                      </a:r>
                    </a:p>
                  </a:txBody>
                  <a:tcPr anchor="ctr">
                    <a:lnL>
                      <a:noFill/>
                    </a:lnL>
                    <a:lnR>
                      <a:noFill/>
                    </a:lnR>
                    <a:lnT>
                      <a:noFill/>
                    </a:lnT>
                    <a:lnB>
                      <a:noFill/>
                    </a:lnB>
                    <a:solidFill>
                      <a:srgbClr val="F5F5F5"/>
                    </a:solidFill>
                  </a:tcPr>
                </a:tc>
                <a:tc>
                  <a:txBody>
                    <a:bodyPr/>
                    <a:lstStyle/>
                    <a:p>
                      <a:pPr algn="l" fontAlgn="ctr"/>
                      <a:r>
                        <a:rPr lang="en-US">
                          <a:effectLst/>
                        </a:rPr>
                        <a:t>41.49</a:t>
                      </a:r>
                    </a:p>
                  </a:txBody>
                  <a:tcPr anchor="ctr">
                    <a:lnL>
                      <a:noFill/>
                    </a:lnL>
                    <a:lnR>
                      <a:noFill/>
                    </a:lnR>
                    <a:lnT>
                      <a:noFill/>
                    </a:lnT>
                    <a:lnB>
                      <a:noFill/>
                    </a:lnB>
                    <a:solidFill>
                      <a:srgbClr val="F5F5F5"/>
                    </a:solidFill>
                  </a:tcPr>
                </a:tc>
                <a:extLst>
                  <a:ext uri="{0D108BD9-81ED-4DB2-BD59-A6C34878D82A}">
                    <a16:rowId xmlns:a16="http://schemas.microsoft.com/office/drawing/2014/main" val="4026224267"/>
                  </a:ext>
                </a:extLst>
              </a:tr>
              <a:tr h="283336">
                <a:tc>
                  <a:txBody>
                    <a:bodyPr/>
                    <a:lstStyle/>
                    <a:p>
                      <a:pPr algn="l" fontAlgn="ctr"/>
                      <a:r>
                        <a:rPr lang="en-US">
                          <a:effectLst/>
                        </a:rPr>
                        <a:t>Decision Tree</a:t>
                      </a:r>
                    </a:p>
                  </a:txBody>
                  <a:tcPr anchor="ctr">
                    <a:lnL>
                      <a:noFill/>
                    </a:lnL>
                    <a:lnR>
                      <a:noFill/>
                    </a:lnR>
                    <a:lnT>
                      <a:noFill/>
                    </a:lnT>
                    <a:lnB>
                      <a:noFill/>
                    </a:lnB>
                  </a:tcPr>
                </a:tc>
                <a:tc>
                  <a:txBody>
                    <a:bodyPr/>
                    <a:lstStyle/>
                    <a:p>
                      <a:pPr algn="l" fontAlgn="ctr"/>
                      <a:r>
                        <a:rPr lang="en-US">
                          <a:effectLst/>
                        </a:rPr>
                        <a:t>Test</a:t>
                      </a:r>
                    </a:p>
                  </a:txBody>
                  <a:tcPr anchor="ctr">
                    <a:lnL>
                      <a:noFill/>
                    </a:lnL>
                    <a:lnR>
                      <a:noFill/>
                    </a:lnR>
                    <a:lnT>
                      <a:noFill/>
                    </a:lnT>
                    <a:lnB>
                      <a:noFill/>
                    </a:lnB>
                  </a:tcPr>
                </a:tc>
                <a:tc>
                  <a:txBody>
                    <a:bodyPr/>
                    <a:lstStyle/>
                    <a:p>
                      <a:pPr algn="l" fontAlgn="ctr"/>
                      <a:r>
                        <a:rPr lang="en-US">
                          <a:effectLst/>
                        </a:rPr>
                        <a:t>0.40</a:t>
                      </a:r>
                    </a:p>
                  </a:txBody>
                  <a:tcPr anchor="ctr">
                    <a:lnL>
                      <a:noFill/>
                    </a:lnL>
                    <a:lnR>
                      <a:noFill/>
                    </a:lnR>
                    <a:lnT>
                      <a:noFill/>
                    </a:lnT>
                    <a:lnB>
                      <a:noFill/>
                    </a:lnB>
                  </a:tcPr>
                </a:tc>
                <a:tc>
                  <a:txBody>
                    <a:bodyPr/>
                    <a:lstStyle/>
                    <a:p>
                      <a:pPr algn="l" fontAlgn="ctr"/>
                      <a:r>
                        <a:rPr lang="en-US">
                          <a:effectLst/>
                        </a:rPr>
                        <a:t>12.22</a:t>
                      </a:r>
                    </a:p>
                  </a:txBody>
                  <a:tcPr anchor="ctr">
                    <a:lnL>
                      <a:noFill/>
                    </a:lnL>
                    <a:lnR>
                      <a:noFill/>
                    </a:lnR>
                    <a:lnT>
                      <a:noFill/>
                    </a:lnT>
                    <a:lnB>
                      <a:noFill/>
                    </a:lnB>
                  </a:tcPr>
                </a:tc>
                <a:extLst>
                  <a:ext uri="{0D108BD9-81ED-4DB2-BD59-A6C34878D82A}">
                    <a16:rowId xmlns:a16="http://schemas.microsoft.com/office/drawing/2014/main" val="4246540079"/>
                  </a:ext>
                </a:extLst>
              </a:tr>
              <a:tr h="283336">
                <a:tc>
                  <a:txBody>
                    <a:bodyPr/>
                    <a:lstStyle/>
                    <a:p>
                      <a:pPr algn="l" fontAlgn="ctr"/>
                      <a:r>
                        <a:rPr lang="en-US">
                          <a:effectLst/>
                        </a:rPr>
                        <a:t>Artificial Neural Network</a:t>
                      </a:r>
                    </a:p>
                  </a:txBody>
                  <a:tcPr anchor="ctr">
                    <a:lnL>
                      <a:noFill/>
                    </a:lnL>
                    <a:lnR>
                      <a:noFill/>
                    </a:lnR>
                    <a:lnT>
                      <a:noFill/>
                    </a:lnT>
                    <a:lnB>
                      <a:noFill/>
                    </a:lnB>
                    <a:solidFill>
                      <a:srgbClr val="F5F5F5"/>
                    </a:solidFill>
                  </a:tcPr>
                </a:tc>
                <a:tc>
                  <a:txBody>
                    <a:bodyPr/>
                    <a:lstStyle/>
                    <a:p>
                      <a:pPr algn="l" fontAlgn="ctr"/>
                      <a:r>
                        <a:rPr lang="en-US" dirty="0">
                          <a:effectLst/>
                        </a:rPr>
                        <a:t>Training</a:t>
                      </a:r>
                    </a:p>
                  </a:txBody>
                  <a:tcPr anchor="ctr">
                    <a:lnL>
                      <a:noFill/>
                    </a:lnL>
                    <a:lnR>
                      <a:noFill/>
                    </a:lnR>
                    <a:lnT>
                      <a:noFill/>
                    </a:lnT>
                    <a:lnB>
                      <a:noFill/>
                    </a:lnB>
                    <a:solidFill>
                      <a:srgbClr val="F5F5F5"/>
                    </a:solidFill>
                  </a:tcPr>
                </a:tc>
                <a:tc>
                  <a:txBody>
                    <a:bodyPr/>
                    <a:lstStyle/>
                    <a:p>
                      <a:pPr algn="l" fontAlgn="ctr"/>
                      <a:r>
                        <a:rPr lang="en-US">
                          <a:effectLst/>
                        </a:rPr>
                        <a:t>0.32</a:t>
                      </a:r>
                    </a:p>
                  </a:txBody>
                  <a:tcPr anchor="ctr">
                    <a:lnL>
                      <a:noFill/>
                    </a:lnL>
                    <a:lnR>
                      <a:noFill/>
                    </a:lnR>
                    <a:lnT>
                      <a:noFill/>
                    </a:lnT>
                    <a:lnB>
                      <a:noFill/>
                    </a:lnB>
                    <a:solidFill>
                      <a:srgbClr val="F5F5F5"/>
                    </a:solidFill>
                  </a:tcPr>
                </a:tc>
                <a:tc>
                  <a:txBody>
                    <a:bodyPr/>
                    <a:lstStyle/>
                    <a:p>
                      <a:pPr algn="l" fontAlgn="ctr"/>
                      <a:r>
                        <a:rPr lang="en-US">
                          <a:effectLst/>
                        </a:rPr>
                        <a:t>44.11</a:t>
                      </a:r>
                    </a:p>
                  </a:txBody>
                  <a:tcPr anchor="ctr">
                    <a:lnL>
                      <a:noFill/>
                    </a:lnL>
                    <a:lnR>
                      <a:noFill/>
                    </a:lnR>
                    <a:lnT>
                      <a:noFill/>
                    </a:lnT>
                    <a:lnB>
                      <a:noFill/>
                    </a:lnB>
                    <a:solidFill>
                      <a:srgbClr val="F5F5F5"/>
                    </a:solidFill>
                  </a:tcPr>
                </a:tc>
                <a:extLst>
                  <a:ext uri="{0D108BD9-81ED-4DB2-BD59-A6C34878D82A}">
                    <a16:rowId xmlns:a16="http://schemas.microsoft.com/office/drawing/2014/main" val="2915512036"/>
                  </a:ext>
                </a:extLst>
              </a:tr>
              <a:tr h="296688">
                <a:tc>
                  <a:txBody>
                    <a:bodyPr/>
                    <a:lstStyle/>
                    <a:p>
                      <a:pPr algn="l" fontAlgn="ctr"/>
                      <a:r>
                        <a:rPr lang="en-US">
                          <a:effectLst/>
                        </a:rPr>
                        <a:t>Artificial Neural Network</a:t>
                      </a:r>
                    </a:p>
                  </a:txBody>
                  <a:tcPr anchor="ctr">
                    <a:lnL>
                      <a:noFill/>
                    </a:lnL>
                    <a:lnR>
                      <a:noFill/>
                    </a:lnR>
                    <a:lnT>
                      <a:noFill/>
                    </a:lnT>
                    <a:lnB>
                      <a:noFill/>
                    </a:lnB>
                  </a:tcPr>
                </a:tc>
                <a:tc>
                  <a:txBody>
                    <a:bodyPr/>
                    <a:lstStyle/>
                    <a:p>
                      <a:pPr algn="l" fontAlgn="ctr"/>
                      <a:r>
                        <a:rPr lang="en-US" dirty="0">
                          <a:effectLst/>
                        </a:rPr>
                        <a:t>Test</a:t>
                      </a:r>
                    </a:p>
                  </a:txBody>
                  <a:tcPr anchor="ctr">
                    <a:lnL>
                      <a:noFill/>
                    </a:lnL>
                    <a:lnR>
                      <a:noFill/>
                    </a:lnR>
                    <a:lnT>
                      <a:noFill/>
                    </a:lnT>
                    <a:lnB>
                      <a:noFill/>
                    </a:lnB>
                  </a:tcPr>
                </a:tc>
                <a:tc>
                  <a:txBody>
                    <a:bodyPr/>
                    <a:lstStyle/>
                    <a:p>
                      <a:pPr algn="l" fontAlgn="ctr"/>
                      <a:r>
                        <a:rPr lang="en-US">
                          <a:effectLst/>
                        </a:rPr>
                        <a:t>0.38</a:t>
                      </a:r>
                    </a:p>
                  </a:txBody>
                  <a:tcPr anchor="ctr">
                    <a:lnL>
                      <a:noFill/>
                    </a:lnL>
                    <a:lnR>
                      <a:noFill/>
                    </a:lnR>
                    <a:lnT>
                      <a:noFill/>
                    </a:lnT>
                    <a:lnB>
                      <a:noFill/>
                    </a:lnB>
                  </a:tcPr>
                </a:tc>
                <a:tc>
                  <a:txBody>
                    <a:bodyPr/>
                    <a:lstStyle/>
                    <a:p>
                      <a:pPr algn="l" fontAlgn="ctr"/>
                      <a:r>
                        <a:rPr lang="en-US" dirty="0">
                          <a:effectLst/>
                        </a:rPr>
                        <a:t>20.46</a:t>
                      </a:r>
                    </a:p>
                  </a:txBody>
                  <a:tcPr anchor="ctr">
                    <a:lnL>
                      <a:noFill/>
                    </a:lnL>
                    <a:lnR>
                      <a:noFill/>
                    </a:lnR>
                    <a:lnT>
                      <a:noFill/>
                    </a:lnT>
                    <a:lnB>
                      <a:noFill/>
                    </a:lnB>
                  </a:tcPr>
                </a:tc>
                <a:extLst>
                  <a:ext uri="{0D108BD9-81ED-4DB2-BD59-A6C34878D82A}">
                    <a16:rowId xmlns:a16="http://schemas.microsoft.com/office/drawing/2014/main" val="3170219193"/>
                  </a:ext>
                </a:extLst>
              </a:tr>
            </a:tbl>
          </a:graphicData>
        </a:graphic>
      </p:graphicFrame>
    </p:spTree>
    <p:extLst>
      <p:ext uri="{BB962C8B-B14F-4D97-AF65-F5344CB8AC3E}">
        <p14:creationId xmlns:p14="http://schemas.microsoft.com/office/powerpoint/2010/main" val="34008449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g164b0e242a0_0_46"/>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5.4</a:t>
            </a:r>
            <a:r>
              <a:rPr lang="en" sz="2400" b="1" i="0" u="none" strike="noStrike" cap="none" dirty="0">
                <a:solidFill>
                  <a:srgbClr val="295269"/>
                </a:solidFill>
                <a:latin typeface="Roboto"/>
                <a:ea typeface="Roboto"/>
                <a:cs typeface="Roboto"/>
                <a:sym typeface="Roboto"/>
              </a:rPr>
              <a:t> </a:t>
            </a:r>
            <a:r>
              <a:rPr lang="en" sz="2400" b="1" dirty="0">
                <a:solidFill>
                  <a:srgbClr val="295269"/>
                </a:solidFill>
                <a:latin typeface="Roboto"/>
                <a:ea typeface="Roboto"/>
                <a:cs typeface="Roboto"/>
                <a:sym typeface="Roboto"/>
              </a:rPr>
              <a:t>Feature Importance</a:t>
            </a:r>
            <a:endParaRPr sz="2400" b="1" i="0" u="none" strike="noStrike" cap="none" dirty="0">
              <a:solidFill>
                <a:srgbClr val="295269"/>
              </a:solidFill>
              <a:latin typeface="Roboto"/>
              <a:ea typeface="Roboto"/>
              <a:cs typeface="Roboto"/>
              <a:sym typeface="Roboto"/>
            </a:endParaRPr>
          </a:p>
        </p:txBody>
      </p:sp>
      <p:pic>
        <p:nvPicPr>
          <p:cNvPr id="3" name="Picture 2">
            <a:extLst>
              <a:ext uri="{FF2B5EF4-FFF2-40B4-BE49-F238E27FC236}">
                <a16:creationId xmlns:a16="http://schemas.microsoft.com/office/drawing/2014/main" id="{5C1DDDE3-5815-9B55-F162-FD1F76CCCFD0}"/>
              </a:ext>
            </a:extLst>
          </p:cNvPr>
          <p:cNvPicPr>
            <a:picLocks noChangeAspect="1"/>
          </p:cNvPicPr>
          <p:nvPr/>
        </p:nvPicPr>
        <p:blipFill>
          <a:blip r:embed="rId3"/>
          <a:stretch>
            <a:fillRect/>
          </a:stretch>
        </p:blipFill>
        <p:spPr>
          <a:xfrm>
            <a:off x="2198439" y="1017769"/>
            <a:ext cx="4576073" cy="4038266"/>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g164b0e242a0_0_46"/>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5.5 Check Assumptions</a:t>
            </a:r>
            <a:endParaRPr sz="2400" b="1" i="0" u="none" strike="noStrike" cap="none" dirty="0">
              <a:solidFill>
                <a:srgbClr val="295269"/>
              </a:solidFill>
              <a:latin typeface="Roboto"/>
              <a:ea typeface="Roboto"/>
              <a:cs typeface="Roboto"/>
              <a:sym typeface="Roboto"/>
            </a:endParaRPr>
          </a:p>
        </p:txBody>
      </p:sp>
      <p:pic>
        <p:nvPicPr>
          <p:cNvPr id="2" name="Picture 1">
            <a:extLst>
              <a:ext uri="{FF2B5EF4-FFF2-40B4-BE49-F238E27FC236}">
                <a16:creationId xmlns:a16="http://schemas.microsoft.com/office/drawing/2014/main" id="{4A574800-AA51-1B41-BAFB-C91812CD72CD}"/>
              </a:ext>
            </a:extLst>
          </p:cNvPr>
          <p:cNvPicPr>
            <a:picLocks noChangeAspect="1"/>
          </p:cNvPicPr>
          <p:nvPr/>
        </p:nvPicPr>
        <p:blipFill>
          <a:blip r:embed="rId3"/>
          <a:stretch>
            <a:fillRect/>
          </a:stretch>
        </p:blipFill>
        <p:spPr>
          <a:xfrm>
            <a:off x="153063" y="1637969"/>
            <a:ext cx="4274767" cy="2578858"/>
          </a:xfrm>
          <a:prstGeom prst="rect">
            <a:avLst/>
          </a:prstGeom>
        </p:spPr>
      </p:pic>
      <p:pic>
        <p:nvPicPr>
          <p:cNvPr id="3" name="Picture 2">
            <a:extLst>
              <a:ext uri="{FF2B5EF4-FFF2-40B4-BE49-F238E27FC236}">
                <a16:creationId xmlns:a16="http://schemas.microsoft.com/office/drawing/2014/main" id="{31F25DC1-4797-41BB-9FE7-624B804C0628}"/>
              </a:ext>
            </a:extLst>
          </p:cNvPr>
          <p:cNvPicPr>
            <a:picLocks noChangeAspect="1"/>
          </p:cNvPicPr>
          <p:nvPr/>
        </p:nvPicPr>
        <p:blipFill>
          <a:blip r:embed="rId4"/>
          <a:stretch>
            <a:fillRect/>
          </a:stretch>
        </p:blipFill>
        <p:spPr>
          <a:xfrm>
            <a:off x="4555440" y="1637969"/>
            <a:ext cx="4276860" cy="2580121"/>
          </a:xfrm>
          <a:prstGeom prst="rect">
            <a:avLst/>
          </a:prstGeom>
        </p:spPr>
      </p:pic>
    </p:spTree>
    <p:extLst>
      <p:ext uri="{BB962C8B-B14F-4D97-AF65-F5344CB8AC3E}">
        <p14:creationId xmlns:p14="http://schemas.microsoft.com/office/powerpoint/2010/main" val="41328916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204056">
            <a:alpha val="82350"/>
          </a:srgbClr>
        </a:solidFill>
        <a:effectLst/>
      </p:bgPr>
    </p:bg>
    <p:spTree>
      <p:nvGrpSpPr>
        <p:cNvPr id="1" name="Shape 454"/>
        <p:cNvGrpSpPr/>
        <p:nvPr/>
      </p:nvGrpSpPr>
      <p:grpSpPr>
        <a:xfrm>
          <a:off x="0" y="0"/>
          <a:ext cx="0" cy="0"/>
          <a:chOff x="0" y="0"/>
          <a:chExt cx="0" cy="0"/>
        </a:xfrm>
      </p:grpSpPr>
      <p:sp>
        <p:nvSpPr>
          <p:cNvPr id="455" name="Google Shape;455;g141d51219fe_0_31"/>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6</a:t>
            </a:r>
            <a:r>
              <a:rPr lang="en" sz="4800" b="0" i="0" u="none" strike="noStrike" cap="none">
                <a:solidFill>
                  <a:schemeClr val="lt1"/>
                </a:solidFill>
                <a:latin typeface="Roboto Black"/>
                <a:ea typeface="Roboto Black"/>
                <a:cs typeface="Roboto Black"/>
                <a:sym typeface="Roboto Black"/>
              </a:rPr>
              <a:t>. </a:t>
            </a:r>
            <a:r>
              <a:rPr lang="en" sz="4800">
                <a:solidFill>
                  <a:schemeClr val="lt1"/>
                </a:solidFill>
                <a:latin typeface="Roboto Black"/>
                <a:ea typeface="Roboto Black"/>
                <a:cs typeface="Roboto Black"/>
                <a:sym typeface="Roboto Black"/>
              </a:rPr>
              <a:t>Conclusions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g16477b5d995_0_18"/>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6</a:t>
            </a:r>
            <a:r>
              <a:rPr lang="en" sz="2400" b="1" i="0" u="none" strike="noStrike" cap="none">
                <a:solidFill>
                  <a:srgbClr val="295269"/>
                </a:solidFill>
                <a:latin typeface="Roboto"/>
                <a:ea typeface="Roboto"/>
                <a:cs typeface="Roboto"/>
                <a:sym typeface="Roboto"/>
              </a:rPr>
              <a:t>.1 </a:t>
            </a:r>
            <a:r>
              <a:rPr lang="en" sz="2400" b="1">
                <a:solidFill>
                  <a:srgbClr val="295269"/>
                </a:solidFill>
                <a:latin typeface="Roboto"/>
                <a:ea typeface="Roboto"/>
                <a:cs typeface="Roboto"/>
                <a:sym typeface="Roboto"/>
              </a:rPr>
              <a:t>Conclusions: Goal 1</a:t>
            </a:r>
            <a:endParaRPr sz="2400" b="1" i="0" u="none" strike="noStrike" cap="none">
              <a:solidFill>
                <a:srgbClr val="295269"/>
              </a:solidFill>
              <a:latin typeface="Roboto"/>
              <a:ea typeface="Roboto"/>
              <a:cs typeface="Roboto"/>
              <a:sym typeface="Roboto"/>
            </a:endParaRPr>
          </a:p>
        </p:txBody>
      </p:sp>
      <p:sp>
        <p:nvSpPr>
          <p:cNvPr id="461" name="Google Shape;461;g16477b5d995_0_18"/>
          <p:cNvSpPr txBox="1"/>
          <p:nvPr/>
        </p:nvSpPr>
        <p:spPr>
          <a:xfrm>
            <a:off x="407050" y="1618199"/>
            <a:ext cx="7719000" cy="2662856"/>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Clr>
                <a:srgbClr val="000000"/>
              </a:buClr>
              <a:buSzPts val="1200"/>
              <a:buFont typeface="Arial"/>
              <a:buChar char="●"/>
            </a:pPr>
            <a:r>
              <a:rPr lang="en" sz="1200" dirty="0">
                <a:latin typeface="Roboto"/>
                <a:ea typeface="Roboto"/>
                <a:cs typeface="Roboto"/>
                <a:sym typeface="Roboto"/>
              </a:rPr>
              <a:t>There is not enough evidence to reject the null hypothesis. The p-value of the two-sample t-test between data from before and after March 20, 2022 is 0.98, much higher than the significance threshold of 0.05, indicating that there is not a significant difference between the two data sets.</a:t>
            </a:r>
            <a:endParaRPr sz="1200" dirty="0">
              <a:latin typeface="Roboto"/>
              <a:ea typeface="Roboto"/>
              <a:cs typeface="Roboto"/>
              <a:sym typeface="Roboto"/>
            </a:endParaRPr>
          </a:p>
          <a:p>
            <a:pPr marL="457200" marR="0" lvl="0" indent="0" algn="l" rtl="0">
              <a:lnSpc>
                <a:spcPct val="115000"/>
              </a:lnSpc>
              <a:spcBef>
                <a:spcPts val="0"/>
              </a:spcBef>
              <a:spcAft>
                <a:spcPts val="0"/>
              </a:spcAft>
              <a:buNone/>
            </a:pP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The one-way ANOVA showed that the data from at least one year was significantly different than some of the others, but that year was 2021, not 2022. This is further illustrated by the side-by-side boxplots of the data.</a:t>
            </a:r>
            <a:endParaRPr sz="1200" dirty="0">
              <a:latin typeface="Roboto"/>
              <a:ea typeface="Roboto"/>
              <a:cs typeface="Roboto"/>
              <a:sym typeface="Roboto"/>
            </a:endParaRPr>
          </a:p>
          <a:p>
            <a:pPr marL="0" marR="0" lvl="0" indent="0" algn="l" rtl="0">
              <a:lnSpc>
                <a:spcPct val="115000"/>
              </a:lnSpc>
              <a:spcBef>
                <a:spcPts val="0"/>
              </a:spcBef>
              <a:spcAft>
                <a:spcPts val="0"/>
              </a:spcAft>
              <a:buNone/>
            </a:pP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My average mile pace for regular </a:t>
            </a:r>
            <a:r>
              <a:rPr lang="en-US" sz="1200" dirty="0">
                <a:latin typeface="Roboto"/>
                <a:ea typeface="Roboto"/>
                <a:cs typeface="Roboto"/>
                <a:sym typeface="Roboto"/>
              </a:rPr>
              <a:t>3–4-mile</a:t>
            </a:r>
            <a:r>
              <a:rPr lang="en" sz="1200" dirty="0">
                <a:latin typeface="Roboto"/>
                <a:ea typeface="Roboto"/>
                <a:cs typeface="Roboto"/>
                <a:sym typeface="Roboto"/>
              </a:rPr>
              <a:t> runs has remained roughly consistent over the past 6 years.</a:t>
            </a:r>
          </a:p>
          <a:p>
            <a:pPr marL="171450" marR="0" lvl="0" indent="-171450" algn="l" rtl="0">
              <a:lnSpc>
                <a:spcPct val="115000"/>
              </a:lnSpc>
              <a:spcBef>
                <a:spcPts val="0"/>
              </a:spcBef>
              <a:spcAft>
                <a:spcPts val="0"/>
              </a:spcAft>
              <a:buSzPts val="1200"/>
              <a:buFont typeface="Roboto"/>
              <a:buChar char="●"/>
            </a:pPr>
            <a:endParaRPr lang="en"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US" sz="1200" dirty="0">
                <a:latin typeface="Roboto"/>
                <a:ea typeface="Roboto"/>
                <a:cs typeface="Roboto"/>
                <a:sym typeface="Roboto"/>
              </a:rPr>
              <a:t>The most likely reason that I felt like I had gotten slower is that I had recently moved to a new house, and my running route involves more short, steep hills than at my previous house.</a:t>
            </a:r>
            <a:endParaRPr sz="1200" dirty="0">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g141d51219fe_0_4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6</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2</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Conclusions: Goal 2</a:t>
            </a:r>
            <a:endParaRPr sz="2400" b="1" i="0" u="none" strike="noStrike" cap="none">
              <a:solidFill>
                <a:srgbClr val="295269"/>
              </a:solidFill>
              <a:latin typeface="Roboto"/>
              <a:ea typeface="Roboto"/>
              <a:cs typeface="Roboto"/>
              <a:sym typeface="Roboto"/>
            </a:endParaRPr>
          </a:p>
        </p:txBody>
      </p:sp>
      <p:sp>
        <p:nvSpPr>
          <p:cNvPr id="467" name="Google Shape;467;g141d51219fe_0_40"/>
          <p:cNvSpPr txBox="1"/>
          <p:nvPr/>
        </p:nvSpPr>
        <p:spPr>
          <a:xfrm>
            <a:off x="407050" y="1618200"/>
            <a:ext cx="7719000" cy="2080964"/>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US" sz="1200" dirty="0">
                <a:latin typeface="Roboto"/>
                <a:ea typeface="Roboto"/>
                <a:cs typeface="Roboto"/>
                <a:sym typeface="Roboto"/>
              </a:rPr>
              <a:t>The final model was a support vector regression model. Surprisingly, the distance of the run had the lowest impact on the average mile pace. This could be because I am more likely to run longer distances when I am training for a race, and therefore in better shape. The biggest factor that affects my pace is the temperature. </a:t>
            </a:r>
          </a:p>
          <a:p>
            <a:pPr marR="0" lvl="0" algn="l" rtl="0">
              <a:lnSpc>
                <a:spcPct val="115000"/>
              </a:lnSpc>
              <a:spcBef>
                <a:spcPts val="0"/>
              </a:spcBef>
              <a:spcAft>
                <a:spcPts val="0"/>
              </a:spcAft>
              <a:buSzPts val="1200"/>
            </a:pP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US" sz="1200" dirty="0">
                <a:latin typeface="Roboto"/>
                <a:ea typeface="Roboto"/>
                <a:cs typeface="Roboto"/>
                <a:sym typeface="Roboto"/>
              </a:rPr>
              <a:t>This model only accounts for about 40% of the variation in my average mile pace. Because this is heavily dependent on things that are harder to measure, like how tired/energized I am, how much I've been training, and how much other activity I've been doing, I think this is a reasonable level with the information I have available.</a:t>
            </a:r>
            <a:endParaRPr sz="1200" dirty="0">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g141d51219fe_0_48"/>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6</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Other Observations</a:t>
            </a:r>
            <a:endParaRPr sz="2400" b="1" i="0" u="none" strike="noStrike" cap="none">
              <a:solidFill>
                <a:srgbClr val="295269"/>
              </a:solidFill>
              <a:latin typeface="Roboto"/>
              <a:ea typeface="Roboto"/>
              <a:cs typeface="Roboto"/>
              <a:sym typeface="Roboto"/>
            </a:endParaRPr>
          </a:p>
        </p:txBody>
      </p:sp>
      <p:sp>
        <p:nvSpPr>
          <p:cNvPr id="473" name="Google Shape;473;g141d51219fe_0_48"/>
          <p:cNvSpPr txBox="1"/>
          <p:nvPr/>
        </p:nvSpPr>
        <p:spPr>
          <a:xfrm>
            <a:off x="407050" y="1618200"/>
            <a:ext cx="7719000" cy="1983982"/>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The distribution of my mile paces is normal, but slightly right-skewed (skewed towards slower times).</a:t>
            </a:r>
            <a:endParaRPr sz="1200" dirty="0">
              <a:latin typeface="Roboto"/>
              <a:ea typeface="Roboto"/>
              <a:cs typeface="Roboto"/>
              <a:sym typeface="Roboto"/>
            </a:endParaRPr>
          </a:p>
          <a:p>
            <a:pPr marL="457200" marR="0" lvl="0" indent="0" algn="l" rtl="0">
              <a:lnSpc>
                <a:spcPct val="115000"/>
              </a:lnSpc>
              <a:spcBef>
                <a:spcPts val="0"/>
              </a:spcBef>
              <a:spcAft>
                <a:spcPts val="0"/>
              </a:spcAft>
              <a:buNone/>
            </a:pP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My total run distance by year (Jan-Sept) was pretty consistent for 2017-2019, then dropped to a lower, but still consistent level for 2020-2022. This makes sense, because I was using training schedules in 2017-2019, which leads me to run farther. This is also demonstrated in the heatmap of miles per month, where I ran more miles in the summers of those years than any other times in this dataset.</a:t>
            </a:r>
            <a:endParaRPr sz="1200" dirty="0">
              <a:latin typeface="Roboto"/>
              <a:ea typeface="Roboto"/>
              <a:cs typeface="Roboto"/>
              <a:sym typeface="Roboto"/>
            </a:endParaRPr>
          </a:p>
          <a:p>
            <a:pPr marL="457200" marR="0" lvl="0" indent="0" algn="l" rtl="0">
              <a:lnSpc>
                <a:spcPct val="115000"/>
              </a:lnSpc>
              <a:spcBef>
                <a:spcPts val="0"/>
              </a:spcBef>
              <a:spcAft>
                <a:spcPts val="0"/>
              </a:spcAft>
              <a:buNone/>
            </a:pP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The full code can be found on my Github account: </a:t>
            </a:r>
            <a:r>
              <a:rPr lang="en-US" sz="1200" dirty="0">
                <a:latin typeface="Roboto"/>
                <a:ea typeface="Roboto"/>
                <a:cs typeface="Roboto"/>
                <a:sym typeface="Roboto"/>
                <a:hlinkClick r:id="rId3"/>
              </a:rPr>
              <a:t>https://github.com/bethharvey/Inference-Final-Project</a:t>
            </a:r>
            <a:endParaRPr sz="1200" dirty="0">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2"/>
        <p:cNvGrpSpPr/>
        <p:nvPr/>
      </p:nvGrpSpPr>
      <p:grpSpPr>
        <a:xfrm>
          <a:off x="0" y="0"/>
          <a:ext cx="0" cy="0"/>
          <a:chOff x="0" y="0"/>
          <a:chExt cx="0" cy="0"/>
        </a:xfrm>
      </p:grpSpPr>
      <p:sp>
        <p:nvSpPr>
          <p:cNvPr id="303" name="Google Shape;303;p4"/>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a:solidFill>
                  <a:schemeClr val="lt1"/>
                </a:solidFill>
                <a:latin typeface="Roboto Black"/>
                <a:ea typeface="Roboto Black"/>
                <a:cs typeface="Roboto Black"/>
                <a:sym typeface="Roboto Black"/>
              </a:rPr>
              <a:t>1. Data </a:t>
            </a:r>
            <a:r>
              <a:rPr lang="en" sz="4800">
                <a:solidFill>
                  <a:schemeClr val="lt1"/>
                </a:solidFill>
                <a:latin typeface="Roboto Black"/>
                <a:ea typeface="Roboto Black"/>
                <a:cs typeface="Roboto Black"/>
                <a:sym typeface="Roboto Black"/>
              </a:rPr>
              <a:t>Background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1.1 </a:t>
            </a:r>
            <a:r>
              <a:rPr lang="en" sz="2400" b="1" dirty="0">
                <a:solidFill>
                  <a:srgbClr val="295269"/>
                </a:solidFill>
                <a:latin typeface="Roboto"/>
                <a:ea typeface="Roboto"/>
                <a:cs typeface="Roboto"/>
                <a:sym typeface="Roboto"/>
              </a:rPr>
              <a:t>Data Background and Preparation</a:t>
            </a:r>
            <a:endParaRPr sz="2400" b="1" i="0" u="none" strike="noStrike" cap="none" dirty="0">
              <a:solidFill>
                <a:srgbClr val="295269"/>
              </a:solidFill>
              <a:latin typeface="Roboto"/>
              <a:ea typeface="Roboto"/>
              <a:cs typeface="Roboto"/>
              <a:sym typeface="Roboto"/>
            </a:endParaRPr>
          </a:p>
        </p:txBody>
      </p:sp>
      <p:sp>
        <p:nvSpPr>
          <p:cNvPr id="309" name="Google Shape;309;p5"/>
          <p:cNvSpPr txBox="1"/>
          <p:nvPr/>
        </p:nvSpPr>
        <p:spPr>
          <a:xfrm>
            <a:off x="177975" y="1201325"/>
            <a:ext cx="8520600" cy="33648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 sz="1200" dirty="0">
                <a:latin typeface="Roboto"/>
                <a:ea typeface="Roboto"/>
                <a:cs typeface="Roboto"/>
                <a:sym typeface="Roboto"/>
              </a:rPr>
              <a:t>The original CSV file (</a:t>
            </a:r>
            <a:r>
              <a:rPr lang="en" sz="1200" dirty="0" err="1">
                <a:latin typeface="Roboto"/>
                <a:ea typeface="Roboto"/>
                <a:cs typeface="Roboto"/>
                <a:sym typeface="Roboto"/>
              </a:rPr>
              <a:t>activities_all</a:t>
            </a:r>
            <a:r>
              <a:rPr lang="en" sz="1200" dirty="0">
                <a:latin typeface="Roboto"/>
                <a:ea typeface="Roboto"/>
                <a:cs typeface="Roboto"/>
                <a:sym typeface="Roboto"/>
              </a:rPr>
              <a:t>) is exported from my Garmin Connect account and contains the data collected by my Garmin watch. </a:t>
            </a:r>
          </a:p>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 sz="1200" dirty="0">
                <a:latin typeface="Roboto"/>
                <a:ea typeface="Roboto"/>
                <a:cs typeface="Roboto"/>
                <a:sym typeface="Roboto"/>
              </a:rPr>
              <a:t>This includes information like:</a:t>
            </a:r>
          </a:p>
          <a:p>
            <a:pPr marR="0" lvl="0" algn="l" rtl="0">
              <a:lnSpc>
                <a:spcPct val="115000"/>
              </a:lnSpc>
              <a:spcBef>
                <a:spcPts val="0"/>
              </a:spcBef>
              <a:spcAft>
                <a:spcPts val="0"/>
              </a:spcAft>
              <a:buClr>
                <a:schemeClr val="dk1"/>
              </a:buClr>
              <a:buSzPts val="1100"/>
            </a:pPr>
            <a:r>
              <a:rPr lang="en" sz="1200" dirty="0">
                <a:latin typeface="Roboto"/>
                <a:ea typeface="Roboto"/>
                <a:cs typeface="Roboto"/>
                <a:sym typeface="Roboto"/>
              </a:rPr>
              <a:t>	&gt; Distance in miles</a:t>
            </a:r>
          </a:p>
          <a:p>
            <a:pPr marR="0" lvl="0" algn="l" rtl="0">
              <a:lnSpc>
                <a:spcPct val="115000"/>
              </a:lnSpc>
              <a:spcBef>
                <a:spcPts val="0"/>
              </a:spcBef>
              <a:spcAft>
                <a:spcPts val="0"/>
              </a:spcAft>
              <a:buClr>
                <a:schemeClr val="dk1"/>
              </a:buClr>
              <a:buSzPts val="1100"/>
            </a:pPr>
            <a:r>
              <a:rPr lang="en" sz="1200" dirty="0">
                <a:latin typeface="Roboto"/>
                <a:ea typeface="Roboto"/>
                <a:cs typeface="Roboto"/>
                <a:sym typeface="Roboto"/>
              </a:rPr>
              <a:t>	&gt; Average mile pace</a:t>
            </a:r>
          </a:p>
          <a:p>
            <a:pPr marR="0" lvl="0" algn="l" rtl="0">
              <a:lnSpc>
                <a:spcPct val="115000"/>
              </a:lnSpc>
              <a:spcBef>
                <a:spcPts val="0"/>
              </a:spcBef>
              <a:spcAft>
                <a:spcPts val="0"/>
              </a:spcAft>
              <a:buClr>
                <a:schemeClr val="dk1"/>
              </a:buClr>
              <a:buSzPts val="1100"/>
            </a:pPr>
            <a:r>
              <a:rPr lang="en" sz="1200" dirty="0">
                <a:latin typeface="Roboto"/>
                <a:ea typeface="Roboto"/>
                <a:cs typeface="Roboto"/>
                <a:sym typeface="Roboto"/>
              </a:rPr>
              <a:t>	&gt; Minimum/maximum elevation</a:t>
            </a:r>
          </a:p>
          <a:p>
            <a:pPr marR="0" lvl="0" algn="l" rtl="0">
              <a:lnSpc>
                <a:spcPct val="115000"/>
              </a:lnSpc>
              <a:spcBef>
                <a:spcPts val="0"/>
              </a:spcBef>
              <a:spcAft>
                <a:spcPts val="0"/>
              </a:spcAft>
              <a:buClr>
                <a:schemeClr val="dk1"/>
              </a:buClr>
              <a:buSzPts val="1100"/>
            </a:pPr>
            <a:r>
              <a:rPr lang="en" sz="1200" dirty="0">
                <a:latin typeface="Roboto"/>
                <a:ea typeface="Roboto"/>
                <a:cs typeface="Roboto"/>
                <a:sym typeface="Roboto"/>
              </a:rPr>
              <a:t>	&gt; Total time</a:t>
            </a:r>
          </a:p>
          <a:p>
            <a:pPr marR="0" lvl="0" algn="l" rtl="0">
              <a:lnSpc>
                <a:spcPct val="115000"/>
              </a:lnSpc>
              <a:spcBef>
                <a:spcPts val="0"/>
              </a:spcBef>
              <a:spcAft>
                <a:spcPts val="0"/>
              </a:spcAft>
              <a:buClr>
                <a:schemeClr val="dk1"/>
              </a:buClr>
              <a:buSzPts val="1100"/>
            </a:pPr>
            <a:r>
              <a:rPr lang="en" sz="1200" dirty="0">
                <a:latin typeface="Roboto"/>
                <a:ea typeface="Roboto"/>
                <a:cs typeface="Roboto"/>
                <a:sym typeface="Roboto"/>
              </a:rPr>
              <a:t>	&gt; Average heart rate</a:t>
            </a:r>
          </a:p>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 sz="1200" dirty="0">
                <a:latin typeface="Roboto"/>
                <a:ea typeface="Roboto"/>
                <a:cs typeface="Roboto"/>
                <a:sym typeface="Roboto"/>
              </a:rPr>
              <a:t>Weather data was not included in the CSV file, so it was added manually.</a:t>
            </a:r>
          </a:p>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 sz="1200" dirty="0">
                <a:latin typeface="Roboto"/>
                <a:ea typeface="Roboto"/>
                <a:cs typeface="Roboto"/>
                <a:sym typeface="Roboto"/>
              </a:rPr>
              <a:t>Several default columns for other activities were removed.</a:t>
            </a:r>
          </a:p>
          <a:p>
            <a:pPr marL="171450" marR="0" lvl="0" indent="-171450" algn="l" rtl="0">
              <a:lnSpc>
                <a:spcPct val="115000"/>
              </a:lnSpc>
              <a:spcBef>
                <a:spcPts val="0"/>
              </a:spcBef>
              <a:spcAft>
                <a:spcPts val="0"/>
              </a:spcAft>
              <a:buClr>
                <a:schemeClr val="dk1"/>
              </a:buClr>
              <a:buSzPts val="1100"/>
              <a:buFont typeface="Arial" panose="020B0604020202020204" pitchFamily="34" charset="0"/>
              <a:buChar char="•"/>
            </a:pPr>
            <a:r>
              <a:rPr lang="en" sz="1200" dirty="0">
                <a:latin typeface="Roboto"/>
                <a:ea typeface="Roboto"/>
                <a:cs typeface="Roboto"/>
                <a:sym typeface="Roboto"/>
              </a:rPr>
              <a:t>Original date range: December 26, 2015 – September 21, 2022</a:t>
            </a:r>
          </a:p>
          <a:p>
            <a:pPr lvl="2">
              <a:lnSpc>
                <a:spcPct val="115000"/>
              </a:lnSpc>
              <a:buClr>
                <a:schemeClr val="dk1"/>
              </a:buClr>
              <a:buSzPts val="1100"/>
            </a:pPr>
            <a:r>
              <a:rPr lang="en" sz="1200" dirty="0">
                <a:latin typeface="Roboto"/>
                <a:ea typeface="Roboto"/>
                <a:cs typeface="Roboto"/>
                <a:sym typeface="Roboto"/>
              </a:rPr>
              <a:t>	&gt; 2015-2016 were removed due to sparse data</a:t>
            </a:r>
          </a:p>
          <a:p>
            <a:pPr lvl="2">
              <a:lnSpc>
                <a:spcPct val="115000"/>
              </a:lnSpc>
              <a:buClr>
                <a:schemeClr val="dk1"/>
              </a:buClr>
              <a:buSzPts val="1100"/>
            </a:pPr>
            <a:r>
              <a:rPr lang="en" sz="1200" dirty="0">
                <a:latin typeface="Roboto"/>
                <a:ea typeface="Roboto"/>
                <a:cs typeface="Roboto"/>
                <a:sym typeface="Roboto"/>
              </a:rPr>
              <a:t>	&gt; Activities that were not standard “running” were removed for consistency</a:t>
            </a:r>
          </a:p>
          <a:p>
            <a:pPr lvl="2">
              <a:lnSpc>
                <a:spcPct val="115000"/>
              </a:lnSpc>
              <a:buClr>
                <a:schemeClr val="dk1"/>
              </a:buClr>
              <a:buSzPts val="1100"/>
            </a:pPr>
            <a:r>
              <a:rPr lang="en" sz="1200" dirty="0">
                <a:latin typeface="Roboto"/>
                <a:ea typeface="Roboto"/>
                <a:cs typeface="Roboto"/>
                <a:sym typeface="Roboto"/>
              </a:rPr>
              <a:t>	&gt; Activities under 2 miles in length were removed, since those are not representative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04056">
            <a:alpha val="82350"/>
          </a:srgbClr>
        </a:solidFill>
        <a:effectLst/>
      </p:bgPr>
    </p:bg>
    <p:spTree>
      <p:nvGrpSpPr>
        <p:cNvPr id="1" name="Shape 313"/>
        <p:cNvGrpSpPr/>
        <p:nvPr/>
      </p:nvGrpSpPr>
      <p:grpSpPr>
        <a:xfrm>
          <a:off x="0" y="0"/>
          <a:ext cx="0" cy="0"/>
          <a:chOff x="0" y="0"/>
          <a:chExt cx="0" cy="0"/>
        </a:xfrm>
      </p:grpSpPr>
      <p:sp>
        <p:nvSpPr>
          <p:cNvPr id="314" name="Google Shape;314;g16442254192_0_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2</a:t>
            </a:r>
            <a:r>
              <a:rPr lang="en" sz="4800" b="0" i="0" u="none" strike="noStrike" cap="none">
                <a:solidFill>
                  <a:schemeClr val="lt1"/>
                </a:solidFill>
                <a:latin typeface="Roboto Black"/>
                <a:ea typeface="Roboto Black"/>
                <a:cs typeface="Roboto Black"/>
                <a:sym typeface="Roboto Black"/>
              </a:rPr>
              <a:t>. </a:t>
            </a:r>
            <a:r>
              <a:rPr lang="en" sz="4800">
                <a:solidFill>
                  <a:schemeClr val="lt1"/>
                </a:solidFill>
                <a:latin typeface="Roboto Black"/>
                <a:ea typeface="Roboto Black"/>
                <a:cs typeface="Roboto Black"/>
                <a:sym typeface="Roboto Black"/>
              </a:rPr>
              <a:t>Goals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g16442254192_0_4"/>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2</a:t>
            </a:r>
            <a:r>
              <a:rPr lang="en" sz="2400" b="1" i="0" u="none" strike="noStrike" cap="none">
                <a:solidFill>
                  <a:srgbClr val="295269"/>
                </a:solidFill>
                <a:latin typeface="Roboto"/>
                <a:ea typeface="Roboto"/>
                <a:cs typeface="Roboto"/>
                <a:sym typeface="Roboto"/>
              </a:rPr>
              <a:t>.1 </a:t>
            </a:r>
            <a:r>
              <a:rPr lang="en" sz="2400" b="1">
                <a:solidFill>
                  <a:srgbClr val="295269"/>
                </a:solidFill>
                <a:latin typeface="Roboto"/>
                <a:ea typeface="Roboto"/>
                <a:cs typeface="Roboto"/>
                <a:sym typeface="Roboto"/>
              </a:rPr>
              <a:t>Goals of Analysis</a:t>
            </a:r>
            <a:endParaRPr sz="2400" b="1" i="0" u="none" strike="noStrike" cap="none">
              <a:solidFill>
                <a:srgbClr val="295269"/>
              </a:solidFill>
              <a:latin typeface="Roboto"/>
              <a:ea typeface="Roboto"/>
              <a:cs typeface="Roboto"/>
              <a:sym typeface="Roboto"/>
            </a:endParaRPr>
          </a:p>
        </p:txBody>
      </p:sp>
      <p:sp>
        <p:nvSpPr>
          <p:cNvPr id="320" name="Google Shape;320;g16442254192_0_4"/>
          <p:cNvSpPr txBox="1"/>
          <p:nvPr/>
        </p:nvSpPr>
        <p:spPr>
          <a:xfrm>
            <a:off x="177975" y="1350818"/>
            <a:ext cx="8654400" cy="3096491"/>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0" marR="0" lvl="0" indent="0" algn="l" rtl="0">
              <a:lnSpc>
                <a:spcPct val="115000"/>
              </a:lnSpc>
              <a:spcBef>
                <a:spcPts val="0"/>
              </a:spcBef>
              <a:spcAft>
                <a:spcPts val="0"/>
              </a:spcAft>
              <a:buNone/>
            </a:pPr>
            <a:r>
              <a:rPr lang="en" sz="1200" dirty="0">
                <a:latin typeface="Roboto"/>
                <a:ea typeface="Roboto"/>
                <a:cs typeface="Roboto"/>
                <a:sym typeface="Roboto"/>
              </a:rPr>
              <a:t>Goal 1:</a:t>
            </a:r>
            <a:endParaRPr sz="1200" dirty="0">
              <a:latin typeface="Roboto"/>
              <a:ea typeface="Roboto"/>
              <a:cs typeface="Roboto"/>
              <a:sym typeface="Roboto"/>
            </a:endParaRPr>
          </a:p>
          <a:p>
            <a:pPr marL="171450" marR="0" lvl="0" indent="-171450" algn="l" rtl="0">
              <a:lnSpc>
                <a:spcPct val="115000"/>
              </a:lnSpc>
              <a:spcBef>
                <a:spcPts val="0"/>
              </a:spcBef>
              <a:spcAft>
                <a:spcPts val="0"/>
              </a:spcAft>
              <a:buClr>
                <a:srgbClr val="000000"/>
              </a:buClr>
              <a:buSzPts val="1200"/>
              <a:buFont typeface="Arial"/>
              <a:buChar char="●"/>
            </a:pPr>
            <a:r>
              <a:rPr lang="en" sz="1200" dirty="0">
                <a:latin typeface="Roboto"/>
                <a:ea typeface="Roboto"/>
                <a:cs typeface="Roboto"/>
                <a:sym typeface="Roboto"/>
              </a:rPr>
              <a:t>Use a two-sample t-test to compare my average mile pace for all activities before March 20, 2022 to those after that date to see if there is a significant difference. </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Used ANOVA and Tukey’s Range Test to compare my average mile paces from March 20 - September 21 for each year included in the dataset.</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Null Hypothesis: There is no difference in my average mile pace before and after March 20, 2022.</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Alternative Hypothesis: There is a difference in my average mile pace before and after March 20, 2022.</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Significance Level: 0.05</a:t>
            </a:r>
            <a:endParaRPr sz="1200" dirty="0">
              <a:latin typeface="Roboto"/>
              <a:ea typeface="Roboto"/>
              <a:cs typeface="Roboto"/>
              <a:sym typeface="Roboto"/>
            </a:endParaRPr>
          </a:p>
          <a:p>
            <a:pPr marL="457200" marR="0" lvl="0" indent="0" algn="l" rtl="0">
              <a:lnSpc>
                <a:spcPct val="115000"/>
              </a:lnSpc>
              <a:spcBef>
                <a:spcPts val="0"/>
              </a:spcBef>
              <a:spcAft>
                <a:spcPts val="0"/>
              </a:spcAft>
              <a:buNone/>
            </a:pPr>
            <a:endParaRPr sz="1200" dirty="0">
              <a:latin typeface="Roboto"/>
              <a:ea typeface="Roboto"/>
              <a:cs typeface="Roboto"/>
              <a:sym typeface="Roboto"/>
            </a:endParaRPr>
          </a:p>
          <a:p>
            <a:pPr marL="0" marR="0" lvl="0" indent="0" algn="l" rtl="0">
              <a:lnSpc>
                <a:spcPct val="115000"/>
              </a:lnSpc>
              <a:spcBef>
                <a:spcPts val="0"/>
              </a:spcBef>
              <a:spcAft>
                <a:spcPts val="0"/>
              </a:spcAft>
              <a:buNone/>
            </a:pPr>
            <a:r>
              <a:rPr lang="en" sz="1200" dirty="0">
                <a:latin typeface="Roboto"/>
                <a:ea typeface="Roboto"/>
                <a:cs typeface="Roboto"/>
                <a:sym typeface="Roboto"/>
              </a:rPr>
              <a:t>Goal 2:</a:t>
            </a:r>
            <a:endParaRPr sz="1200" dirty="0">
              <a:latin typeface="Roboto"/>
              <a:ea typeface="Roboto"/>
              <a:cs typeface="Roboto"/>
              <a:sym typeface="Roboto"/>
            </a:endParaRPr>
          </a:p>
          <a:p>
            <a:pPr marL="171450" marR="0" lvl="0" indent="-171450" algn="l" rtl="0">
              <a:lnSpc>
                <a:spcPct val="115000"/>
              </a:lnSpc>
              <a:spcBef>
                <a:spcPts val="0"/>
              </a:spcBef>
              <a:spcAft>
                <a:spcPts val="0"/>
              </a:spcAft>
              <a:buClr>
                <a:srgbClr val="000000"/>
              </a:buClr>
              <a:buSzPts val="1200"/>
              <a:buFont typeface="Arial"/>
              <a:buChar char="●"/>
            </a:pPr>
            <a:r>
              <a:rPr lang="en" sz="1200" dirty="0">
                <a:latin typeface="Roboto"/>
                <a:ea typeface="Roboto"/>
                <a:cs typeface="Roboto"/>
                <a:sym typeface="Roboto"/>
              </a:rPr>
              <a:t>Create a model to predict my average mile pace based on features of the run, such as temperature, distance, and elevation.</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US" sz="1200" dirty="0">
                <a:latin typeface="Roboto"/>
                <a:ea typeface="Roboto"/>
                <a:cs typeface="Roboto"/>
                <a:sym typeface="Roboto"/>
              </a:rPr>
              <a:t>Test several different models to see which is the most accurate, if any.</a:t>
            </a:r>
            <a:endParaRPr sz="1200" dirty="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350"/>
          </a:srgbClr>
        </a:solidFill>
        <a:effectLst/>
      </p:bgPr>
    </p:bg>
    <p:spTree>
      <p:nvGrpSpPr>
        <p:cNvPr id="1" name="Shape 324"/>
        <p:cNvGrpSpPr/>
        <p:nvPr/>
      </p:nvGrpSpPr>
      <p:grpSpPr>
        <a:xfrm>
          <a:off x="0" y="0"/>
          <a:ext cx="0" cy="0"/>
          <a:chOff x="0" y="0"/>
          <a:chExt cx="0" cy="0"/>
        </a:xfrm>
      </p:grpSpPr>
      <p:sp>
        <p:nvSpPr>
          <p:cNvPr id="325" name="Google Shape;325;g16442254192_0_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3</a:t>
            </a:r>
            <a:r>
              <a:rPr lang="en" sz="4800" b="0" i="0" u="none" strike="noStrike" cap="none">
                <a:solidFill>
                  <a:schemeClr val="lt1"/>
                </a:solidFill>
                <a:latin typeface="Roboto Black"/>
                <a:ea typeface="Roboto Black"/>
                <a:cs typeface="Roboto Black"/>
                <a:sym typeface="Roboto Black"/>
              </a:rPr>
              <a:t>. </a:t>
            </a:r>
            <a:r>
              <a:rPr lang="en" sz="4800">
                <a:solidFill>
                  <a:schemeClr val="lt1"/>
                </a:solidFill>
                <a:latin typeface="Roboto Black"/>
                <a:ea typeface="Roboto Black"/>
                <a:cs typeface="Roboto Black"/>
                <a:sym typeface="Roboto Black"/>
              </a:rPr>
              <a:t>Exploratory Data Analysis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g16442254192_0_14"/>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.1 </a:t>
            </a:r>
            <a:r>
              <a:rPr lang="en" sz="2400" b="1">
                <a:solidFill>
                  <a:srgbClr val="295269"/>
                </a:solidFill>
                <a:latin typeface="Roboto"/>
                <a:ea typeface="Roboto"/>
                <a:cs typeface="Roboto"/>
                <a:sym typeface="Roboto"/>
              </a:rPr>
              <a:t>Mile Pace Distribution</a:t>
            </a:r>
            <a:endParaRPr sz="2400" b="1" i="0" u="none" strike="noStrike" cap="none">
              <a:solidFill>
                <a:srgbClr val="295269"/>
              </a:solidFill>
              <a:latin typeface="Roboto"/>
              <a:ea typeface="Roboto"/>
              <a:cs typeface="Roboto"/>
              <a:sym typeface="Roboto"/>
            </a:endParaRPr>
          </a:p>
        </p:txBody>
      </p:sp>
      <p:sp>
        <p:nvSpPr>
          <p:cNvPr id="331" name="Google Shape;331;g16442254192_0_14"/>
          <p:cNvSpPr txBox="1"/>
          <p:nvPr/>
        </p:nvSpPr>
        <p:spPr>
          <a:xfrm>
            <a:off x="207576" y="2264624"/>
            <a:ext cx="2774164" cy="979507"/>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Clr>
                <a:srgbClr val="000000"/>
              </a:buClr>
              <a:buSzPts val="1200"/>
              <a:buFont typeface="Arial"/>
              <a:buChar char="●"/>
            </a:pPr>
            <a:r>
              <a:rPr lang="en" sz="1200" dirty="0">
                <a:latin typeface="Roboto"/>
                <a:ea typeface="Roboto"/>
                <a:cs typeface="Roboto"/>
                <a:sym typeface="Roboto"/>
              </a:rPr>
              <a:t>The distribution of my average pace per mile is approximately normally distributed, but slightly right-skewed.</a:t>
            </a:r>
            <a:endParaRPr sz="1200" b="0" i="0" u="none" strike="noStrike" cap="none" dirty="0">
              <a:solidFill>
                <a:srgbClr val="000000"/>
              </a:solidFill>
              <a:latin typeface="Roboto"/>
              <a:ea typeface="Roboto"/>
              <a:cs typeface="Roboto"/>
              <a:sym typeface="Roboto"/>
            </a:endParaRPr>
          </a:p>
        </p:txBody>
      </p:sp>
      <p:pic>
        <p:nvPicPr>
          <p:cNvPr id="2" name="Picture 1">
            <a:extLst>
              <a:ext uri="{FF2B5EF4-FFF2-40B4-BE49-F238E27FC236}">
                <a16:creationId xmlns:a16="http://schemas.microsoft.com/office/drawing/2014/main" id="{B76F9A5B-65EE-0CAA-6143-A9F34BA55F7E}"/>
              </a:ext>
            </a:extLst>
          </p:cNvPr>
          <p:cNvPicPr>
            <a:picLocks noChangeAspect="1"/>
          </p:cNvPicPr>
          <p:nvPr/>
        </p:nvPicPr>
        <p:blipFill>
          <a:blip r:embed="rId3"/>
          <a:stretch>
            <a:fillRect/>
          </a:stretch>
        </p:blipFill>
        <p:spPr>
          <a:xfrm>
            <a:off x="3291840" y="1130224"/>
            <a:ext cx="5540460" cy="382620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g16442254192_0_21"/>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a:solidFill>
                  <a:srgbClr val="295269"/>
                </a:solidFill>
                <a:latin typeface="Roboto"/>
                <a:ea typeface="Roboto"/>
                <a:cs typeface="Roboto"/>
                <a:sym typeface="Roboto"/>
              </a:rPr>
              <a:t>3</a:t>
            </a:r>
            <a:r>
              <a:rPr lang="en" sz="2400" b="1" i="0" u="none" strike="noStrike" cap="none">
                <a:solidFill>
                  <a:srgbClr val="295269"/>
                </a:solidFill>
                <a:latin typeface="Roboto"/>
                <a:ea typeface="Roboto"/>
                <a:cs typeface="Roboto"/>
                <a:sym typeface="Roboto"/>
              </a:rPr>
              <a:t>.</a:t>
            </a:r>
            <a:r>
              <a:rPr lang="en" sz="2400" b="1">
                <a:solidFill>
                  <a:srgbClr val="295269"/>
                </a:solidFill>
                <a:latin typeface="Roboto"/>
                <a:ea typeface="Roboto"/>
                <a:cs typeface="Roboto"/>
                <a:sym typeface="Roboto"/>
              </a:rPr>
              <a:t>2</a:t>
            </a:r>
            <a:r>
              <a:rPr lang="en" sz="2400" b="1" i="0" u="none" strike="noStrike" cap="none">
                <a:solidFill>
                  <a:srgbClr val="295269"/>
                </a:solidFill>
                <a:latin typeface="Roboto"/>
                <a:ea typeface="Roboto"/>
                <a:cs typeface="Roboto"/>
                <a:sym typeface="Roboto"/>
              </a:rPr>
              <a:t> </a:t>
            </a:r>
            <a:r>
              <a:rPr lang="en" sz="2400" b="1">
                <a:solidFill>
                  <a:srgbClr val="295269"/>
                </a:solidFill>
                <a:latin typeface="Roboto"/>
                <a:ea typeface="Roboto"/>
                <a:cs typeface="Roboto"/>
                <a:sym typeface="Roboto"/>
              </a:rPr>
              <a:t>Total Miles by Year</a:t>
            </a:r>
            <a:endParaRPr sz="2400" b="1" i="0" u="none" strike="noStrike" cap="none">
              <a:solidFill>
                <a:srgbClr val="295269"/>
              </a:solidFill>
              <a:latin typeface="Roboto"/>
              <a:ea typeface="Roboto"/>
              <a:cs typeface="Roboto"/>
              <a:sym typeface="Roboto"/>
            </a:endParaRPr>
          </a:p>
        </p:txBody>
      </p:sp>
      <p:sp>
        <p:nvSpPr>
          <p:cNvPr id="338" name="Google Shape;338;g16442254192_0_21"/>
          <p:cNvSpPr txBox="1"/>
          <p:nvPr/>
        </p:nvSpPr>
        <p:spPr>
          <a:xfrm>
            <a:off x="311700" y="1470991"/>
            <a:ext cx="2797259" cy="2393343"/>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Clr>
                <a:srgbClr val="000000"/>
              </a:buClr>
              <a:buSzPts val="1200"/>
              <a:buFont typeface="Arial"/>
              <a:buChar char="●"/>
            </a:pPr>
            <a:r>
              <a:rPr lang="en" sz="1200" dirty="0">
                <a:latin typeface="Roboto"/>
                <a:ea typeface="Roboto"/>
                <a:cs typeface="Roboto"/>
                <a:sym typeface="Roboto"/>
              </a:rPr>
              <a:t>The total number of miles I ran per year was fairly consistent from 2017-2019 and from 2020-2022. This is most likely because I trained for races in 2017, 2018, and 2019, which leads to me running more.</a:t>
            </a:r>
            <a:endParaRPr sz="1200" dirty="0">
              <a:latin typeface="Roboto"/>
              <a:ea typeface="Roboto"/>
              <a:cs typeface="Roboto"/>
              <a:sym typeface="Roboto"/>
            </a:endParaRPr>
          </a:p>
          <a:p>
            <a:pPr marL="171450" marR="0" lvl="0" indent="-171450" algn="l" rtl="0">
              <a:lnSpc>
                <a:spcPct val="115000"/>
              </a:lnSpc>
              <a:spcBef>
                <a:spcPts val="0"/>
              </a:spcBef>
              <a:spcAft>
                <a:spcPts val="0"/>
              </a:spcAft>
              <a:buSzPts val="1200"/>
              <a:buFont typeface="Roboto"/>
              <a:buChar char="●"/>
            </a:pPr>
            <a:r>
              <a:rPr lang="en" sz="1200" dirty="0">
                <a:latin typeface="Roboto"/>
                <a:ea typeface="Roboto"/>
                <a:cs typeface="Roboto"/>
                <a:sym typeface="Roboto"/>
              </a:rPr>
              <a:t>This data is limited to January - September of each year, because that’s all the data I had for 2022.</a:t>
            </a:r>
            <a:endParaRPr sz="1200" dirty="0">
              <a:latin typeface="Roboto"/>
              <a:ea typeface="Roboto"/>
              <a:cs typeface="Roboto"/>
              <a:sym typeface="Roboto"/>
            </a:endParaRPr>
          </a:p>
        </p:txBody>
      </p:sp>
      <p:pic>
        <p:nvPicPr>
          <p:cNvPr id="2" name="Picture 1">
            <a:extLst>
              <a:ext uri="{FF2B5EF4-FFF2-40B4-BE49-F238E27FC236}">
                <a16:creationId xmlns:a16="http://schemas.microsoft.com/office/drawing/2014/main" id="{96F6D7BC-8198-B50E-93FE-F813331F84E8}"/>
              </a:ext>
            </a:extLst>
          </p:cNvPr>
          <p:cNvPicPr>
            <a:picLocks noChangeAspect="1"/>
          </p:cNvPicPr>
          <p:nvPr/>
        </p:nvPicPr>
        <p:blipFill>
          <a:blip r:embed="rId3"/>
          <a:stretch>
            <a:fillRect/>
          </a:stretch>
        </p:blipFill>
        <p:spPr>
          <a:xfrm>
            <a:off x="3458818" y="1057523"/>
            <a:ext cx="5497108" cy="3796271"/>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TotalTime>
  <Words>2267</Words>
  <Application>Microsoft Macintosh PowerPoint</Application>
  <PresentationFormat>On-screen Show (16:9)</PresentationFormat>
  <Paragraphs>221</Paragraphs>
  <Slides>29</Slides>
  <Notes>29</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29</vt:i4>
      </vt:variant>
    </vt:vector>
  </HeadingPairs>
  <TitlesOfParts>
    <vt:vector size="38" baseType="lpstr">
      <vt:lpstr>Dosis</vt:lpstr>
      <vt:lpstr>Roboto Black</vt:lpstr>
      <vt:lpstr>Roboto</vt:lpstr>
      <vt:lpstr>Courier New</vt:lpstr>
      <vt:lpstr>Arial</vt:lpstr>
      <vt:lpstr>Roboto Thin</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Harvey,Beth A</cp:lastModifiedBy>
  <cp:revision>9</cp:revision>
  <dcterms:modified xsi:type="dcterms:W3CDTF">2023-06-09T22:14:44Z</dcterms:modified>
</cp:coreProperties>
</file>